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960" r:id="rId2"/>
    <p:sldId id="964" r:id="rId3"/>
    <p:sldId id="1047" r:id="rId4"/>
    <p:sldId id="1048" r:id="rId5"/>
    <p:sldId id="1153" r:id="rId6"/>
    <p:sldId id="1154" r:id="rId7"/>
    <p:sldId id="1086" r:id="rId8"/>
    <p:sldId id="1049" r:id="rId9"/>
    <p:sldId id="1041" r:id="rId10"/>
    <p:sldId id="1155" r:id="rId11"/>
    <p:sldId id="1156" r:id="rId12"/>
    <p:sldId id="1157" r:id="rId13"/>
    <p:sldId id="1158" r:id="rId14"/>
    <p:sldId id="1159" r:id="rId15"/>
    <p:sldId id="1050" r:id="rId16"/>
    <p:sldId id="1051" r:id="rId17"/>
    <p:sldId id="1052" r:id="rId18"/>
    <p:sldId id="1053" r:id="rId19"/>
    <p:sldId id="1054" r:id="rId20"/>
    <p:sldId id="1055" r:id="rId21"/>
    <p:sldId id="1160" r:id="rId22"/>
    <p:sldId id="1042" r:id="rId23"/>
    <p:sldId id="1161" r:id="rId24"/>
    <p:sldId id="1162" r:id="rId25"/>
    <p:sldId id="1163" r:id="rId26"/>
    <p:sldId id="1167" r:id="rId27"/>
    <p:sldId id="1058" r:id="rId28"/>
    <p:sldId id="1168" r:id="rId29"/>
    <p:sldId id="1169" r:id="rId30"/>
    <p:sldId id="1170" r:id="rId31"/>
    <p:sldId id="1171" r:id="rId32"/>
    <p:sldId id="1043" r:id="rId33"/>
    <p:sldId id="1061" r:id="rId34"/>
    <p:sldId id="1213" r:id="rId35"/>
    <p:sldId id="1214" r:id="rId36"/>
    <p:sldId id="1215" r:id="rId37"/>
    <p:sldId id="1062" r:id="rId38"/>
    <p:sldId id="1063" r:id="rId39"/>
    <p:sldId id="1064" r:id="rId40"/>
    <p:sldId id="1066" r:id="rId41"/>
    <p:sldId id="1065" r:id="rId42"/>
    <p:sldId id="1067" r:id="rId43"/>
    <p:sldId id="1083" r:id="rId44"/>
    <p:sldId id="1068" r:id="rId45"/>
    <p:sldId id="1069" r:id="rId46"/>
    <p:sldId id="1070" r:id="rId47"/>
    <p:sldId id="1071" r:id="rId48"/>
    <p:sldId id="1072" r:id="rId49"/>
    <p:sldId id="1073" r:id="rId50"/>
    <p:sldId id="1074" r:id="rId51"/>
    <p:sldId id="1075" r:id="rId52"/>
    <p:sldId id="1076" r:id="rId53"/>
    <p:sldId id="1204" r:id="rId54"/>
    <p:sldId id="1103" r:id="rId55"/>
    <p:sldId id="1205" r:id="rId56"/>
    <p:sldId id="1078" r:id="rId57"/>
    <p:sldId id="1079" r:id="rId58"/>
    <p:sldId id="1206" r:id="rId59"/>
    <p:sldId id="1081" r:id="rId60"/>
    <p:sldId id="1207" r:id="rId61"/>
    <p:sldId id="1087" r:id="rId62"/>
    <p:sldId id="1208" r:id="rId63"/>
    <p:sldId id="1090" r:id="rId64"/>
    <p:sldId id="1097" r:id="rId65"/>
    <p:sldId id="1092" r:id="rId66"/>
    <p:sldId id="1210" r:id="rId67"/>
    <p:sldId id="474" r:id="rId68"/>
    <p:sldId id="1044" r:id="rId69"/>
    <p:sldId id="1096" r:id="rId70"/>
    <p:sldId id="1221" r:id="rId71"/>
    <p:sldId id="1203" r:id="rId72"/>
    <p:sldId id="1098" r:id="rId73"/>
    <p:sldId id="1222" r:id="rId74"/>
    <p:sldId id="1099" r:id="rId75"/>
    <p:sldId id="1100" r:id="rId76"/>
    <p:sldId id="1101" r:id="rId77"/>
    <p:sldId id="1102" r:id="rId78"/>
    <p:sldId id="1106" r:id="rId79"/>
    <p:sldId id="1107" r:id="rId80"/>
    <p:sldId id="1110" r:id="rId81"/>
    <p:sldId id="1111" r:id="rId82"/>
    <p:sldId id="1112" r:id="rId83"/>
    <p:sldId id="1198" r:id="rId84"/>
    <p:sldId id="1124" r:id="rId85"/>
    <p:sldId id="1125" r:id="rId86"/>
    <p:sldId id="1113" r:id="rId87"/>
    <p:sldId id="505" r:id="rId88"/>
    <p:sldId id="1114" r:id="rId89"/>
    <p:sldId id="1117" r:id="rId90"/>
    <p:sldId id="1202" r:id="rId91"/>
    <p:sldId id="1216" r:id="rId92"/>
    <p:sldId id="1119" r:id="rId93"/>
    <p:sldId id="1217" r:id="rId94"/>
    <p:sldId id="1223" r:id="rId95"/>
    <p:sldId id="1046" r:id="rId96"/>
    <p:sldId id="1193" r:id="rId97"/>
    <p:sldId id="1194" r:id="rId98"/>
    <p:sldId id="1132" r:id="rId99"/>
    <p:sldId id="1133" r:id="rId100"/>
    <p:sldId id="1218" r:id="rId101"/>
    <p:sldId id="1219" r:id="rId102"/>
    <p:sldId id="1134" r:id="rId103"/>
    <p:sldId id="1135" r:id="rId104"/>
    <p:sldId id="1220" r:id="rId105"/>
    <p:sldId id="508" r:id="rId106"/>
    <p:sldId id="509" r:id="rId107"/>
    <p:sldId id="1142"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6A"/>
    <a:srgbClr val="B8C2C9"/>
    <a:srgbClr val="0000A3"/>
    <a:srgbClr val="3C6CDF"/>
    <a:srgbClr val="E40000"/>
    <a:srgbClr val="FFB3D3"/>
    <a:srgbClr val="FA376E"/>
    <a:srgbClr val="9CDFF9"/>
    <a:srgbClr val="0000A8"/>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47" autoAdjust="0"/>
    <p:restoredTop sz="78414" autoAdjust="0"/>
  </p:normalViewPr>
  <p:slideViewPr>
    <p:cSldViewPr snapToGrid="0" snapToObjects="1">
      <p:cViewPr varScale="1">
        <p:scale>
          <a:sx n="86" d="100"/>
          <a:sy n="86" d="100"/>
        </p:scale>
        <p:origin x="130" y="72"/>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8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1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3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1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282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462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4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1624932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22</a:t>
            </a:fld>
            <a:endParaRPr lang="en-US"/>
          </a:p>
        </p:txBody>
      </p:sp>
    </p:spTree>
    <p:extLst>
      <p:ext uri="{BB962C8B-B14F-4D97-AF65-F5344CB8AC3E}">
        <p14:creationId xmlns:p14="http://schemas.microsoft.com/office/powerpoint/2010/main" val="3390898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a:t>
            </a:r>
            <a:r>
              <a:rPr lang="en-US"/>
              <a:t>it’s only 2.5 pages!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32</a:t>
            </a:fld>
            <a:endParaRPr lang="en-US"/>
          </a:p>
        </p:txBody>
      </p:sp>
    </p:spTree>
    <p:extLst>
      <p:ext uri="{BB962C8B-B14F-4D97-AF65-F5344CB8AC3E}">
        <p14:creationId xmlns:p14="http://schemas.microsoft.com/office/powerpoint/2010/main" val="150821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415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767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17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p>
          <a:p>
            <a:endParaRPr lang="en-US" dirty="0"/>
          </a:p>
          <a:p>
            <a:r>
              <a:rPr lang="en-US" dirty="0"/>
              <a:t>But think about it say from senders POV How does the sender know if its transmitted message over the unreliable channel got though??  ONLY if receiver somehow signals to the sender that it was received.</a:t>
            </a:r>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p>
          <a:p>
            <a:endParaRPr lang="en-US" dirty="0"/>
          </a:p>
          <a:p>
            <a:r>
              <a:rPr lang="en-US" dirty="0"/>
              <a:t>How will the sender and receiver do that – that’s the PROTOCOL.</a:t>
            </a:r>
          </a:p>
          <a:p>
            <a:endParaRPr lang="en-US" dirty="0"/>
          </a:p>
          <a:p>
            <a:r>
              <a:rPr lang="en-US" dirty="0"/>
              <a:t> Before starting to develop a protocol, let’s look more closely at the interface (the API if you will)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84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70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p>
          <a:p>
            <a:endParaRPr lang="en-US" dirty="0"/>
          </a:p>
          <a:p>
            <a:r>
              <a:rPr lang="en-US" dirty="0"/>
              <a:t>Bullet points 1 and 2</a:t>
            </a:r>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p>
          <a:p>
            <a:endParaRPr lang="en-US" dirty="0"/>
          </a:p>
          <a:p>
            <a:r>
              <a:rPr lang="en-US" dirty="0"/>
              <a:t>We could write text, but as all know, that’s prone to misinterpretation, and might be incomplete.  You might write a specification, and then think “oh yeah – I forgot about that case”</a:t>
            </a:r>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p>
          <a:p>
            <a:endParaRPr lang="en-US" dirty="0"/>
          </a:p>
          <a:p>
            <a:r>
              <a:rPr lang="en-US" dirty="0"/>
              <a:t>And as the name might suggest, a central notion of finite state machines is the notion of STATE </a:t>
            </a:r>
          </a:p>
          <a:p>
            <a:r>
              <a:rPr lang="en-US" dirty="0"/>
              <a:t>&lt;talk about state&gt;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246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45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97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17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977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266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33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146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24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446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015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00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915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68</a:t>
            </a:fld>
            <a:endParaRPr lang="en-US"/>
          </a:p>
        </p:txBody>
      </p:sp>
    </p:spTree>
    <p:extLst>
      <p:ext uri="{BB962C8B-B14F-4D97-AF65-F5344CB8AC3E}">
        <p14:creationId xmlns:p14="http://schemas.microsoft.com/office/powerpoint/2010/main" val="388260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69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615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a:t>
            </a:r>
            <a:r>
              <a:rPr lang="en-US"/>
              <a:t>last A-to-B </a:t>
            </a:r>
            <a:r>
              <a:rPr lang="en-US" dirty="0"/>
              <a:t>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p>
          <a:p>
            <a:r>
              <a:rPr lang="en-US" dirty="0"/>
              <a:t>The process is knows as an </a:t>
            </a:r>
            <a:r>
              <a:rPr lang="en-US" dirty="0" err="1"/>
              <a:t>exponeitally</a:t>
            </a:r>
            <a:r>
              <a:rPr lang="en-US" dirty="0"/>
              <a:t> weighted moving average, shown by the equation here.</a:t>
            </a:r>
          </a:p>
          <a:p>
            <a:r>
              <a:rPr lang="en-US" dirty="0"/>
              <a:t>&lt;say it&gt;</a:t>
            </a:r>
          </a:p>
          <a:p>
            <a:r>
              <a:rPr lang="en-US" dirty="0"/>
              <a:t>Where alpha reflects the influence of the most recent measurements on the estimated RTT; a typical value of alpha used in </a:t>
            </a:r>
            <a:r>
              <a:rPr lang="en-US" dirty="0" err="1"/>
              <a:t>implementaitons</a:t>
            </a:r>
            <a:r>
              <a:rPr lang="en-US" dirty="0"/>
              <a:t> is .125</a:t>
            </a:r>
          </a:p>
          <a:p>
            <a:endParaRPr lang="en-US" dirty="0"/>
          </a:p>
          <a:p>
            <a:r>
              <a:rPr lang="en-US" dirty="0"/>
              <a:t>The graph at the bottom show measured RTTs </a:t>
            </a:r>
            <a:r>
              <a:rPr lang="en-US" dirty="0" err="1"/>
              <a:t>beween</a:t>
            </a:r>
            <a:r>
              <a:rPr lang="en-US" dirty="0"/>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a:t>
            </a:r>
            <a:r>
              <a:rPr lang="en-US" dirty="0" err="1"/>
              <a:t>savety</a:t>
            </a:r>
            <a:r>
              <a:rPr lang="en-US" dirty="0"/>
              <a:t>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0587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3433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02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81</a:t>
            </a:fld>
            <a:endParaRPr lang="en-US"/>
          </a:p>
        </p:txBody>
      </p:sp>
    </p:spTree>
    <p:extLst>
      <p:ext uri="{BB962C8B-B14F-4D97-AF65-F5344CB8AC3E}">
        <p14:creationId xmlns:p14="http://schemas.microsoft.com/office/powerpoint/2010/main" val="3117778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701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648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p>
          <a:p>
            <a:endParaRPr lang="en-US" dirty="0"/>
          </a:p>
          <a:p>
            <a:r>
              <a:rPr lang="en-US" dirty="0"/>
              <a:t>When you want start climbing you first say ON BELOW (meaning ARE YOU READY WITH MY SAFETY ROPE)</a:t>
            </a:r>
          </a:p>
          <a:p>
            <a:r>
              <a:rPr lang="en-US" dirty="0"/>
              <a:t>THE BELYER (server) responds BELAY ON (that lets you know the belayer is ready for you)</a:t>
            </a:r>
          </a:p>
          <a:p>
            <a:r>
              <a:rPr lang="en-US" dirty="0"/>
              <a:t>And then you say CLIMING</a:t>
            </a:r>
          </a:p>
          <a:p>
            <a:endParaRPr lang="en-US" dirty="0"/>
          </a:p>
          <a:p>
            <a:r>
              <a:rPr lang="en-US" dirty="0"/>
              <a:t>It’s amazing what can pass through your head when your clinging for your life o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99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58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a:p>
        </p:txBody>
      </p:sp>
    </p:spTree>
    <p:extLst>
      <p:ext uri="{BB962C8B-B14F-4D97-AF65-F5344CB8AC3E}">
        <p14:creationId xmlns:p14="http://schemas.microsoft.com/office/powerpoint/2010/main" val="1167683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95</a:t>
            </a:fld>
            <a:endParaRPr lang="en-US"/>
          </a:p>
        </p:txBody>
      </p:sp>
    </p:spTree>
    <p:extLst>
      <p:ext uri="{BB962C8B-B14F-4D97-AF65-F5344CB8AC3E}">
        <p14:creationId xmlns:p14="http://schemas.microsoft.com/office/powerpoint/2010/main" val="21385487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2162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107</a:t>
            </a:fld>
            <a:endParaRPr lang="en-US"/>
          </a:p>
        </p:txBody>
      </p:sp>
    </p:spTree>
    <p:extLst>
      <p:ext uri="{BB962C8B-B14F-4D97-AF65-F5344CB8AC3E}">
        <p14:creationId xmlns:p14="http://schemas.microsoft.com/office/powerpoint/2010/main" val="337074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a:t>Transport Layer: 3-</a:t>
            </a:r>
            <a:fld id="{C4204591-24BD-A542-B9D5-F8D8A88D2FEE}" type="slidenum">
              <a:rPr lang="en-US" smtClean="0"/>
              <a:pPr/>
              <a:t>1</a:t>
            </a:fld>
            <a:endParaRPr lang="en-US" dirty="0"/>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1298122"/>
            <a:ext cx="11908971" cy="5617080"/>
            <a:chOff x="2511281" y="3572744"/>
            <a:chExt cx="7770812" cy="3699444"/>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829877" y="6891844"/>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56857" y="6719190"/>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a:t>
            </a:fld>
            <a:endParaRPr lang="en-US" dirty="0"/>
          </a:p>
        </p:txBody>
      </p:sp>
      <p:sp>
        <p:nvSpPr>
          <p:cNvPr id="9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Why Multiplexing &amp; </a:t>
            </a:r>
            <a:r>
              <a:rPr lang="en-US" altLang="en-US" dirty="0" err="1">
                <a:cs typeface="Calibri" panose="020F0502020204030204" pitchFamily="34" charset="0"/>
              </a:rPr>
              <a:t>demultiplexing</a:t>
            </a:r>
            <a:r>
              <a:rPr lang="en-US" altLang="en-US" dirty="0">
                <a:cs typeface="Calibri" panose="020F0502020204030204" pitchFamily="34" charset="0"/>
              </a:rPr>
              <a:t>……</a:t>
            </a:r>
            <a:endParaRPr lang="en-US" dirty="0"/>
          </a:p>
        </p:txBody>
      </p:sp>
    </p:spTree>
    <p:extLst>
      <p:ext uri="{BB962C8B-B14F-4D97-AF65-F5344CB8AC3E}">
        <p14:creationId xmlns:p14="http://schemas.microsoft.com/office/powerpoint/2010/main" val="31405326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D5C8-D4D0-4720-B70C-D03361A39B7F}"/>
              </a:ext>
            </a:extLst>
          </p:cNvPr>
          <p:cNvSpPr>
            <a:spLocks noGrp="1"/>
          </p:cNvSpPr>
          <p:nvPr>
            <p:ph type="title"/>
          </p:nvPr>
        </p:nvSpPr>
        <p:spPr/>
        <p:txBody>
          <a:bodyPr/>
          <a:lstStyle/>
          <a:p>
            <a:r>
              <a:rPr lang="en-US" dirty="0"/>
              <a:t>TCP Slow Start</a:t>
            </a:r>
          </a:p>
        </p:txBody>
      </p:sp>
      <p:sp>
        <p:nvSpPr>
          <p:cNvPr id="5" name="Slide Number Placeholder 4">
            <a:extLst>
              <a:ext uri="{FF2B5EF4-FFF2-40B4-BE49-F238E27FC236}">
                <a16:creationId xmlns:a16="http://schemas.microsoft.com/office/drawing/2014/main" id="{040D8910-552E-44A9-800E-9265976284AF}"/>
              </a:ext>
            </a:extLst>
          </p:cNvPr>
          <p:cNvSpPr>
            <a:spLocks noGrp="1"/>
          </p:cNvSpPr>
          <p:nvPr>
            <p:ph type="sldNum" sz="quarter" idx="4"/>
          </p:nvPr>
        </p:nvSpPr>
        <p:spPr/>
        <p:txBody>
          <a:bodyPr/>
          <a:lstStyle/>
          <a:p>
            <a:r>
              <a:rPr lang="en-US"/>
              <a:t>Transport Layer: 3-</a:t>
            </a:r>
            <a:fld id="{C4204591-24BD-A542-B9D5-F8D8A88D2FEE}" type="slidenum">
              <a:rPr lang="en-US" smtClean="0"/>
              <a:pPr/>
              <a:t>100</a:t>
            </a:fld>
            <a:endParaRPr lang="en-US" dirty="0"/>
          </a:p>
        </p:txBody>
      </p:sp>
      <p:sp>
        <p:nvSpPr>
          <p:cNvPr id="6" name="Rectangle 3">
            <a:extLst>
              <a:ext uri="{FF2B5EF4-FFF2-40B4-BE49-F238E27FC236}">
                <a16:creationId xmlns:a16="http://schemas.microsoft.com/office/drawing/2014/main" id="{A24D6E05-23CC-4E9C-AEFA-C1296C26F3B7}"/>
              </a:ext>
            </a:extLst>
          </p:cNvPr>
          <p:cNvSpPr>
            <a:spLocks noGrp="1" noChangeArrowheads="1"/>
          </p:cNvSpPr>
          <p:nvPr>
            <p:ph sz="half" idx="1"/>
          </p:nvPr>
        </p:nvSpPr>
        <p:spPr>
          <a:xfrm>
            <a:off x="838200" y="1825625"/>
            <a:ext cx="10515600" cy="4351338"/>
          </a:xfrm>
        </p:spPr>
        <p:txBody>
          <a:bodyPr/>
          <a:lstStyle/>
          <a:p>
            <a:pPr>
              <a:buFont typeface="Wingdings" charset="2"/>
              <a:buChar char="§"/>
              <a:defRPr/>
            </a:pPr>
            <a:r>
              <a:rPr lang="en-US" sz="3200" dirty="0">
                <a:ea typeface="ＭＳ Ｐゴシック" charset="0"/>
                <a:cs typeface="+mn-cs"/>
              </a:rPr>
              <a:t>loss indicated by timeout:</a:t>
            </a:r>
          </a:p>
          <a:p>
            <a:pPr lvl="1">
              <a:buFont typeface="Arial"/>
              <a:buChar char="•"/>
              <a:defRPr/>
            </a:pPr>
            <a:r>
              <a:rPr lang="en-US" sz="2800" b="1" dirty="0" err="1">
                <a:latin typeface="Courier New" charset="0"/>
                <a:ea typeface="ＭＳ Ｐゴシック" charset="0"/>
              </a:rPr>
              <a:t>cwnd</a:t>
            </a:r>
            <a:r>
              <a:rPr lang="en-US" sz="2800" dirty="0">
                <a:ea typeface="ＭＳ Ｐゴシック" charset="0"/>
              </a:rPr>
              <a:t> set to 1 MSS; </a:t>
            </a:r>
          </a:p>
          <a:p>
            <a:pPr lvl="1">
              <a:buFont typeface="Arial"/>
              <a:buChar char="•"/>
              <a:defRPr/>
            </a:pPr>
            <a:r>
              <a:rPr lang="en-US" sz="2800" dirty="0">
                <a:ea typeface="ＭＳ Ｐゴシック" charset="0"/>
              </a:rPr>
              <a:t>window then grows exponentially (as in slow start) to threshold, then grows linearly</a:t>
            </a:r>
          </a:p>
          <a:p>
            <a:pPr lvl="1">
              <a:buFont typeface="Arial"/>
              <a:buChar char="•"/>
              <a:defRPr/>
            </a:pPr>
            <a:r>
              <a:rPr lang="en-US" sz="2800" dirty="0">
                <a:ea typeface="ＭＳ Ｐゴシック" charset="0"/>
              </a:rPr>
              <a:t>Set the threshold value </a:t>
            </a:r>
            <a:r>
              <a:rPr lang="en-US" sz="2800" dirty="0" err="1">
                <a:ea typeface="ＭＳ Ｐゴシック" charset="0"/>
              </a:rPr>
              <a:t>ssthresh</a:t>
            </a:r>
            <a:r>
              <a:rPr lang="en-US" sz="2800" dirty="0">
                <a:ea typeface="ＭＳ Ｐゴシック" charset="0"/>
              </a:rPr>
              <a:t> is equal to </a:t>
            </a:r>
            <a:r>
              <a:rPr lang="en-US" sz="2800" dirty="0" err="1">
                <a:ea typeface="ＭＳ Ｐゴシック" charset="0"/>
              </a:rPr>
              <a:t>cwnd</a:t>
            </a:r>
            <a:r>
              <a:rPr lang="en-US" sz="2800" dirty="0">
                <a:ea typeface="ＭＳ Ｐゴシック" charset="0"/>
              </a:rPr>
              <a:t>/2 </a:t>
            </a:r>
          </a:p>
          <a:p>
            <a:pPr>
              <a:buFont typeface="Wingdings" charset="2"/>
              <a:buChar char="§"/>
              <a:defRPr/>
            </a:pPr>
            <a:r>
              <a:rPr lang="en-US" sz="3200" dirty="0">
                <a:ea typeface="ＭＳ Ｐゴシック" charset="0"/>
                <a:cs typeface="+mn-cs"/>
              </a:rPr>
              <a:t>When the value of </a:t>
            </a:r>
            <a:r>
              <a:rPr lang="en-US" sz="3200" dirty="0" err="1">
                <a:ea typeface="ＭＳ Ｐゴシック" charset="0"/>
                <a:cs typeface="+mn-cs"/>
              </a:rPr>
              <a:t>cwnd</a:t>
            </a:r>
            <a:r>
              <a:rPr lang="en-US" sz="3200" dirty="0">
                <a:ea typeface="ＭＳ Ｐゴシック" charset="0"/>
                <a:cs typeface="+mn-cs"/>
              </a:rPr>
              <a:t> &gt;= </a:t>
            </a:r>
            <a:r>
              <a:rPr lang="en-US" sz="3200" dirty="0" err="1">
                <a:ea typeface="ＭＳ Ｐゴシック" charset="0"/>
                <a:cs typeface="+mn-cs"/>
              </a:rPr>
              <a:t>ssthresh</a:t>
            </a:r>
            <a:r>
              <a:rPr lang="en-US" sz="3200" dirty="0">
                <a:ea typeface="ＭＳ Ｐゴシック" charset="0"/>
                <a:cs typeface="+mn-cs"/>
              </a:rPr>
              <a:t>, Slow Start ends and Congestion Avoidance (CA) starts. </a:t>
            </a:r>
          </a:p>
          <a:p>
            <a:pPr>
              <a:buFont typeface="Wingdings" charset="2"/>
              <a:buChar char="§"/>
              <a:defRPr/>
            </a:pPr>
            <a:r>
              <a:rPr lang="en-US" sz="3200" dirty="0">
                <a:ea typeface="ＭＳ Ｐゴシック" charset="0"/>
                <a:cs typeface="+mn-cs"/>
              </a:rPr>
              <a:t>loss indicated by 3 duplicate ACKs: TCP enters in the fast recovery mode. </a:t>
            </a:r>
            <a:endParaRPr lang="en-US" dirty="0">
              <a:ea typeface="ＭＳ Ｐゴシック" charset="0"/>
            </a:endParaRPr>
          </a:p>
        </p:txBody>
      </p:sp>
    </p:spTree>
    <p:extLst>
      <p:ext uri="{BB962C8B-B14F-4D97-AF65-F5344CB8AC3E}">
        <p14:creationId xmlns:p14="http://schemas.microsoft.com/office/powerpoint/2010/main" val="4280333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1C23-9493-476F-98F7-0BC74AC094D7}"/>
              </a:ext>
            </a:extLst>
          </p:cNvPr>
          <p:cNvSpPr>
            <a:spLocks noGrp="1"/>
          </p:cNvSpPr>
          <p:nvPr>
            <p:ph type="title"/>
          </p:nvPr>
        </p:nvSpPr>
        <p:spPr/>
        <p:txBody>
          <a:bodyPr/>
          <a:lstStyle/>
          <a:p>
            <a:r>
              <a:rPr lang="en-US" dirty="0">
                <a:ea typeface="ＭＳ Ｐゴシック" charset="0"/>
              </a:rPr>
              <a:t>TCP: Congestion Avoidance (CA) </a:t>
            </a:r>
            <a:endParaRPr lang="en-US" dirty="0"/>
          </a:p>
        </p:txBody>
      </p:sp>
      <p:sp>
        <p:nvSpPr>
          <p:cNvPr id="5" name="Slide Number Placeholder 4">
            <a:extLst>
              <a:ext uri="{FF2B5EF4-FFF2-40B4-BE49-F238E27FC236}">
                <a16:creationId xmlns:a16="http://schemas.microsoft.com/office/drawing/2014/main" id="{B13B07DA-525E-4540-8B5F-D9B46EA08CB1}"/>
              </a:ext>
            </a:extLst>
          </p:cNvPr>
          <p:cNvSpPr>
            <a:spLocks noGrp="1"/>
          </p:cNvSpPr>
          <p:nvPr>
            <p:ph type="sldNum" sz="quarter" idx="4"/>
          </p:nvPr>
        </p:nvSpPr>
        <p:spPr/>
        <p:txBody>
          <a:bodyPr/>
          <a:lstStyle/>
          <a:p>
            <a:r>
              <a:rPr lang="en-US"/>
              <a:t>Transport Layer: 3-</a:t>
            </a:r>
            <a:fld id="{C4204591-24BD-A542-B9D5-F8D8A88D2FEE}" type="slidenum">
              <a:rPr lang="en-US" smtClean="0"/>
              <a:pPr/>
              <a:t>101</a:t>
            </a:fld>
            <a:endParaRPr lang="en-US" dirty="0"/>
          </a:p>
        </p:txBody>
      </p:sp>
      <p:sp>
        <p:nvSpPr>
          <p:cNvPr id="6" name="Rectangle 3">
            <a:extLst>
              <a:ext uri="{FF2B5EF4-FFF2-40B4-BE49-F238E27FC236}">
                <a16:creationId xmlns:a16="http://schemas.microsoft.com/office/drawing/2014/main" id="{9D342DC9-D1DC-4DA8-B447-145117BE8280}"/>
              </a:ext>
            </a:extLst>
          </p:cNvPr>
          <p:cNvSpPr>
            <a:spLocks noGrp="1" noChangeArrowheads="1"/>
          </p:cNvSpPr>
          <p:nvPr>
            <p:ph sz="half" idx="1"/>
          </p:nvPr>
        </p:nvSpPr>
        <p:spPr>
          <a:xfrm>
            <a:off x="838200" y="1346443"/>
            <a:ext cx="10579100" cy="4830520"/>
          </a:xfrm>
        </p:spPr>
        <p:txBody>
          <a:bodyPr>
            <a:normAutofit/>
          </a:bodyPr>
          <a:lstStyle/>
          <a:p>
            <a:pPr>
              <a:buFont typeface="Wingdings" charset="2"/>
              <a:buChar char="§"/>
              <a:defRPr/>
            </a:pPr>
            <a:r>
              <a:rPr lang="en-US" dirty="0">
                <a:ea typeface="ＭＳ Ｐゴシック" charset="0"/>
                <a:cs typeface="+mn-cs"/>
              </a:rPr>
              <a:t>Rather than doubling the </a:t>
            </a:r>
            <a:r>
              <a:rPr lang="en-US" dirty="0" err="1">
                <a:ea typeface="ＭＳ Ｐゴシック" charset="0"/>
                <a:cs typeface="+mn-cs"/>
              </a:rPr>
              <a:t>cwnd</a:t>
            </a:r>
            <a:r>
              <a:rPr lang="en-US" dirty="0">
                <a:ea typeface="ＭＳ Ｐゴシック" charset="0"/>
                <a:cs typeface="+mn-cs"/>
              </a:rPr>
              <a:t> value, </a:t>
            </a:r>
            <a:r>
              <a:rPr lang="en-US" dirty="0" err="1">
                <a:ea typeface="ＭＳ Ｐゴシック" charset="0"/>
                <a:cs typeface="+mn-cs"/>
              </a:rPr>
              <a:t>cwnd</a:t>
            </a:r>
            <a:r>
              <a:rPr lang="en-US" dirty="0">
                <a:ea typeface="ＭＳ Ｐゴシック" charset="0"/>
                <a:cs typeface="+mn-cs"/>
              </a:rPr>
              <a:t> is increased by just a single MSS every RTT.</a:t>
            </a:r>
          </a:p>
          <a:p>
            <a:pPr>
              <a:buFont typeface="Wingdings" charset="2"/>
              <a:buChar char="§"/>
              <a:defRPr/>
            </a:pPr>
            <a:r>
              <a:rPr lang="en-US" dirty="0">
                <a:ea typeface="ＭＳ Ｐゴシック" charset="0"/>
                <a:cs typeface="+mn-cs"/>
              </a:rPr>
              <a:t>TCP sender increase </a:t>
            </a:r>
            <a:r>
              <a:rPr lang="en-US" dirty="0" err="1">
                <a:ea typeface="ＭＳ Ｐゴシック" charset="0"/>
                <a:cs typeface="+mn-cs"/>
              </a:rPr>
              <a:t>cwnd</a:t>
            </a:r>
            <a:r>
              <a:rPr lang="en-US" dirty="0">
                <a:ea typeface="ＭＳ Ｐゴシック" charset="0"/>
                <a:cs typeface="+mn-cs"/>
              </a:rPr>
              <a:t> by MSS bytes (MSS/</a:t>
            </a:r>
            <a:r>
              <a:rPr lang="en-US" dirty="0" err="1">
                <a:ea typeface="ＭＳ Ｐゴシック" charset="0"/>
                <a:cs typeface="+mn-cs"/>
              </a:rPr>
              <a:t>cwnd</a:t>
            </a:r>
            <a:r>
              <a:rPr lang="en-US" dirty="0">
                <a:ea typeface="ＭＳ Ｐゴシック" charset="0"/>
                <a:cs typeface="+mn-cs"/>
              </a:rPr>
              <a:t>)</a:t>
            </a:r>
          </a:p>
          <a:p>
            <a:pPr>
              <a:buFont typeface="Wingdings" charset="2"/>
              <a:buChar char="§"/>
              <a:defRPr/>
            </a:pPr>
            <a:r>
              <a:rPr lang="en-US" b="1" dirty="0">
                <a:solidFill>
                  <a:srgbClr val="FF0000"/>
                </a:solidFill>
                <a:ea typeface="ＭＳ Ｐゴシック" charset="0"/>
                <a:cs typeface="+mn-cs"/>
              </a:rPr>
              <a:t>When the congestion avoidance ends?</a:t>
            </a:r>
          </a:p>
          <a:p>
            <a:pPr lvl="1">
              <a:buFont typeface="Wingdings" charset="2"/>
              <a:buChar char="§"/>
              <a:defRPr/>
            </a:pPr>
            <a:r>
              <a:rPr lang="en-US" dirty="0">
                <a:ea typeface="ＭＳ Ｐゴシック" charset="0"/>
                <a:cs typeface="+mn-cs"/>
              </a:rPr>
              <a:t>Depends on the timeout events and triple duplicates</a:t>
            </a:r>
          </a:p>
          <a:p>
            <a:pPr lvl="1">
              <a:buFont typeface="Wingdings" charset="2"/>
              <a:buChar char="§"/>
              <a:defRPr/>
            </a:pPr>
            <a:r>
              <a:rPr lang="en-US" dirty="0">
                <a:ea typeface="ＭＳ Ｐゴシック" charset="0"/>
              </a:rPr>
              <a:t>dup ACKs indicate network capable of  delivering some segments </a:t>
            </a:r>
          </a:p>
          <a:p>
            <a:pPr>
              <a:buFont typeface="Wingdings" charset="2"/>
              <a:buChar char="§"/>
              <a:defRPr/>
            </a:pPr>
            <a:r>
              <a:rPr lang="en-US" sz="3200" dirty="0"/>
              <a:t>Fast Recovery: 3 dup ACKs</a:t>
            </a:r>
            <a:endParaRPr lang="en-US" sz="3200" dirty="0">
              <a:ea typeface="ＭＳ Ｐゴシック" charset="0"/>
              <a:cs typeface="+mn-cs"/>
            </a:endParaRPr>
          </a:p>
          <a:p>
            <a:pPr lvl="1">
              <a:buFont typeface="Wingdings" charset="2"/>
              <a:buChar char="§"/>
              <a:defRPr/>
            </a:pPr>
            <a:r>
              <a:rPr lang="en-US" dirty="0">
                <a:ea typeface="ＭＳ Ｐゴシック" charset="0"/>
                <a:cs typeface="+mn-cs"/>
              </a:rPr>
              <a:t>TCP Tahoe always sets </a:t>
            </a:r>
            <a:r>
              <a:rPr lang="en-US" b="1" dirty="0" err="1">
                <a:latin typeface="Courier New" charset="0"/>
                <a:ea typeface="ＭＳ Ｐゴシック" charset="0"/>
                <a:cs typeface="+mn-cs"/>
              </a:rPr>
              <a:t>cwnd</a:t>
            </a:r>
            <a:r>
              <a:rPr lang="en-US" dirty="0">
                <a:ea typeface="ＭＳ Ｐゴシック" charset="0"/>
                <a:cs typeface="+mn-cs"/>
              </a:rPr>
              <a:t> to 1 then </a:t>
            </a:r>
            <a:r>
              <a:rPr lang="en-US" dirty="0">
                <a:ea typeface="ＭＳ Ｐゴシック" charset="0"/>
              </a:rPr>
              <a:t>grows exponentially </a:t>
            </a:r>
            <a:r>
              <a:rPr lang="en-US" dirty="0">
                <a:ea typeface="ＭＳ Ｐゴシック" charset="0"/>
                <a:cs typeface="+mn-cs"/>
              </a:rPr>
              <a:t>(timeout or 3 duplicate </a:t>
            </a:r>
            <a:r>
              <a:rPr lang="en-US" dirty="0" err="1">
                <a:ea typeface="ＭＳ Ｐゴシック" charset="0"/>
                <a:cs typeface="+mn-cs"/>
              </a:rPr>
              <a:t>acks</a:t>
            </a:r>
            <a:r>
              <a:rPr lang="en-US" dirty="0">
                <a:ea typeface="ＭＳ Ｐゴシック" charset="0"/>
                <a:cs typeface="+mn-cs"/>
              </a:rPr>
              <a:t>) </a:t>
            </a:r>
            <a:r>
              <a:rPr lang="en-US" dirty="0">
                <a:solidFill>
                  <a:schemeClr val="accent6"/>
                </a:solidFill>
                <a:ea typeface="ＭＳ Ｐゴシック" charset="0"/>
                <a:cs typeface="+mn-cs"/>
              </a:rPr>
              <a:t>[Earlier Style]</a:t>
            </a:r>
          </a:p>
          <a:p>
            <a:pPr lvl="1">
              <a:buFont typeface="Wingdings" charset="2"/>
              <a:buChar char="§"/>
              <a:defRPr/>
            </a:pPr>
            <a:r>
              <a:rPr lang="en-US" b="1" dirty="0">
                <a:latin typeface="Courier New" charset="0"/>
                <a:ea typeface="ＭＳ Ｐゴシック" charset="0"/>
              </a:rPr>
              <a:t>TCP Reno cut the </a:t>
            </a:r>
            <a:r>
              <a:rPr lang="en-US" b="1" dirty="0" err="1">
                <a:latin typeface="Courier New" charset="0"/>
                <a:ea typeface="ＭＳ Ｐゴシック" charset="0"/>
              </a:rPr>
              <a:t>cwnd</a:t>
            </a:r>
            <a:r>
              <a:rPr lang="en-US" dirty="0">
                <a:ea typeface="ＭＳ Ｐゴシック" charset="0"/>
              </a:rPr>
              <a:t> in half window then grows linearly </a:t>
            </a:r>
            <a:r>
              <a:rPr lang="en-US" dirty="0">
                <a:solidFill>
                  <a:schemeClr val="accent6"/>
                </a:solidFill>
                <a:ea typeface="ＭＳ Ｐゴシック" charset="0"/>
              </a:rPr>
              <a:t>[New Version]</a:t>
            </a:r>
          </a:p>
          <a:p>
            <a:pPr lvl="1">
              <a:buFont typeface="Arial" charset="0"/>
              <a:buNone/>
              <a:defRPr/>
            </a:pPr>
            <a:endParaRPr lang="en-US" dirty="0">
              <a:ea typeface="ＭＳ Ｐゴシック" charset="0"/>
              <a:cs typeface="+mn-cs"/>
            </a:endParaRPr>
          </a:p>
          <a:p>
            <a:pPr lvl="1">
              <a:buFont typeface="Arial"/>
              <a:buChar char="•"/>
              <a:defRPr/>
            </a:pPr>
            <a:endParaRPr lang="en-US" sz="2800" dirty="0">
              <a:ea typeface="ＭＳ Ｐゴシック" charset="0"/>
            </a:endParaRPr>
          </a:p>
        </p:txBody>
      </p:sp>
    </p:spTree>
    <p:extLst>
      <p:ext uri="{BB962C8B-B14F-4D97-AF65-F5344CB8AC3E}">
        <p14:creationId xmlns:p14="http://schemas.microsoft.com/office/powerpoint/2010/main" val="419198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blinds(horizontal)">
                                      <p:cBhvr>
                                        <p:cTn id="15" dur="500"/>
                                        <p:tgtEl>
                                          <p:spTgt spid="6">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blinds(horizontal)">
                                      <p:cBhvr>
                                        <p:cTn id="20" dur="500"/>
                                        <p:tgtEl>
                                          <p:spTgt spid="6">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blinds(horizontal)">
                                      <p:cBhvr>
                                        <p:cTn id="23" dur="500"/>
                                        <p:tgtEl>
                                          <p:spTgt spid="6">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blinds(horizontal)">
                                      <p:cBhvr>
                                        <p:cTn id="2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4" name="Rectangle 3">
            <a:extLst>
              <a:ext uri="{FF2B5EF4-FFF2-40B4-BE49-F238E27FC236}">
                <a16:creationId xmlns:a16="http://schemas.microsoft.com/office/drawing/2014/main" id="{F9E33F83-60EE-F54A-B838-917BE2E70995}"/>
              </a:ext>
            </a:extLst>
          </p:cNvPr>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7868" y="266330"/>
            <a:ext cx="11398242" cy="861254"/>
          </a:xfrm>
        </p:spPr>
        <p:txBody>
          <a:bodyPr>
            <a:normAutofit/>
          </a:bodyPr>
          <a:lstStyle/>
          <a:p>
            <a:r>
              <a:rPr lang="en-US" sz="4800" dirty="0"/>
              <a:t>Summary: TCP congestion control</a:t>
            </a:r>
            <a:endParaRPr lang="en-US" sz="4400" b="0" dirty="0"/>
          </a:p>
        </p:txBody>
      </p:sp>
      <p:grpSp>
        <p:nvGrpSpPr>
          <p:cNvPr id="120" name="Group 240">
            <a:extLst>
              <a:ext uri="{FF2B5EF4-FFF2-40B4-BE49-F238E27FC236}">
                <a16:creationId xmlns:a16="http://schemas.microsoft.com/office/drawing/2014/main" id="{B8318BC0-AA34-2B4C-984C-EDCF98015A80}"/>
              </a:ext>
            </a:extLst>
          </p:cNvPr>
          <p:cNvGrpSpPr>
            <a:grpSpLocks/>
          </p:cNvGrpSpPr>
          <p:nvPr/>
        </p:nvGrpSpPr>
        <p:grpSpPr bwMode="auto">
          <a:xfrm>
            <a:off x="5041900" y="2967944"/>
            <a:ext cx="2133600" cy="814388"/>
            <a:chOff x="2168" y="1727"/>
            <a:chExt cx="1344" cy="513"/>
          </a:xfrm>
        </p:grpSpPr>
        <p:grpSp>
          <p:nvGrpSpPr>
            <p:cNvPr id="121" name="Group 171">
              <a:extLst>
                <a:ext uri="{FF2B5EF4-FFF2-40B4-BE49-F238E27FC236}">
                  <a16:creationId xmlns:a16="http://schemas.microsoft.com/office/drawing/2014/main" id="{D4CA30E0-0C2B-AE49-9354-140DEA72FEEE}"/>
                </a:ext>
              </a:extLst>
            </p:cNvPr>
            <p:cNvGrpSpPr>
              <a:grpSpLocks/>
            </p:cNvGrpSpPr>
            <p:nvPr/>
          </p:nvGrpSpPr>
          <p:grpSpPr bwMode="auto">
            <a:xfrm>
              <a:off x="2280" y="1727"/>
              <a:ext cx="1118" cy="513"/>
              <a:chOff x="2280" y="1727"/>
              <a:chExt cx="1118" cy="513"/>
            </a:xfrm>
          </p:grpSpPr>
          <p:sp>
            <p:nvSpPr>
              <p:cNvPr id="123" name="Text Box 172">
                <a:extLst>
                  <a:ext uri="{FF2B5EF4-FFF2-40B4-BE49-F238E27FC236}">
                    <a16:creationId xmlns:a16="http://schemas.microsoft.com/office/drawing/2014/main" id="{FF8E7E11-C655-8C41-BFE2-A6DA1E48685D}"/>
                  </a:ext>
                </a:extLst>
              </p:cNvPr>
              <p:cNvSpPr txBox="1">
                <a:spLocks noChangeArrowheads="1"/>
              </p:cNvSpPr>
              <p:nvPr/>
            </p:nvSpPr>
            <p:spPr bwMode="auto">
              <a:xfrm>
                <a:off x="2640" y="1727"/>
                <a:ext cx="377"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24" name="Text Box 173">
                <a:extLst>
                  <a:ext uri="{FF2B5EF4-FFF2-40B4-BE49-F238E27FC236}">
                    <a16:creationId xmlns:a16="http://schemas.microsoft.com/office/drawing/2014/main" id="{781154BA-9409-094D-BBC4-EE21CE699661}"/>
                  </a:ext>
                </a:extLst>
              </p:cNvPr>
              <p:cNvSpPr txBox="1">
                <a:spLocks noChangeArrowheads="1"/>
              </p:cNvSpPr>
              <p:nvPr/>
            </p:nvSpPr>
            <p:spPr bwMode="auto">
              <a:xfrm>
                <a:off x="2280" y="1838"/>
                <a:ext cx="1118" cy="4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5000"/>
                  </a:lnSpc>
                  <a:spcBef>
                    <a:spcPct val="0"/>
                  </a:spcBef>
                  <a:spcAft>
                    <a:spcPct val="0"/>
                  </a:spcAft>
                  <a:buClrTx/>
                  <a:buSzTx/>
                  <a:buFontTx/>
                  <a:buNone/>
                  <a:tabLst/>
                  <a:defRPr/>
                </a:pPr>
                <a:r>
                  <a:rPr kumimoji="0" lang="en-US" sz="100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25" name="Line 174">
                <a:extLst>
                  <a:ext uri="{FF2B5EF4-FFF2-40B4-BE49-F238E27FC236}">
                    <a16:creationId xmlns:a16="http://schemas.microsoft.com/office/drawing/2014/main" id="{23E8607A-0151-5141-A774-0AAB4333ECA7}"/>
                  </a:ext>
                </a:extLst>
              </p:cNvPr>
              <p:cNvSpPr>
                <a:spLocks noChangeShapeType="1"/>
              </p:cNvSpPr>
              <p:nvPr/>
            </p:nvSpPr>
            <p:spPr bwMode="auto">
              <a:xfrm>
                <a:off x="2491" y="1857"/>
                <a:ext cx="69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2" name="Line 175">
              <a:extLst>
                <a:ext uri="{FF2B5EF4-FFF2-40B4-BE49-F238E27FC236}">
                  <a16:creationId xmlns:a16="http://schemas.microsoft.com/office/drawing/2014/main" id="{480EB5CD-B8F2-AD46-B2D4-50FE6302F915}"/>
                </a:ext>
              </a:extLst>
            </p:cNvPr>
            <p:cNvSpPr>
              <a:spLocks noChangeShapeType="1"/>
            </p:cNvSpPr>
            <p:nvPr/>
          </p:nvSpPr>
          <p:spPr bwMode="auto">
            <a:xfrm flipH="1">
              <a:off x="2168" y="1734"/>
              <a:ext cx="13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6" name="Group 239">
            <a:extLst>
              <a:ext uri="{FF2B5EF4-FFF2-40B4-BE49-F238E27FC236}">
                <a16:creationId xmlns:a16="http://schemas.microsoft.com/office/drawing/2014/main" id="{BEAEB11D-18E7-8047-A552-B728B0628FCC}"/>
              </a:ext>
            </a:extLst>
          </p:cNvPr>
          <p:cNvGrpSpPr>
            <a:grpSpLocks/>
          </p:cNvGrpSpPr>
          <p:nvPr/>
        </p:nvGrpSpPr>
        <p:grpSpPr bwMode="auto">
          <a:xfrm>
            <a:off x="5072063" y="2491694"/>
            <a:ext cx="2133600" cy="398463"/>
            <a:chOff x="2187" y="1427"/>
            <a:chExt cx="1344" cy="251"/>
          </a:xfrm>
        </p:grpSpPr>
        <p:sp>
          <p:nvSpPr>
            <p:cNvPr id="127" name="Line 176">
              <a:extLst>
                <a:ext uri="{FF2B5EF4-FFF2-40B4-BE49-F238E27FC236}">
                  <a16:creationId xmlns:a16="http://schemas.microsoft.com/office/drawing/2014/main" id="{D84A4978-7B73-A04D-B0FB-C9ECAA3BFBCF}"/>
                </a:ext>
              </a:extLst>
            </p:cNvPr>
            <p:cNvSpPr>
              <a:spLocks noChangeShapeType="1"/>
            </p:cNvSpPr>
            <p:nvPr/>
          </p:nvSpPr>
          <p:spPr bwMode="auto">
            <a:xfrm flipH="1">
              <a:off x="2187" y="1673"/>
              <a:ext cx="13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8" name="Text Box 181">
              <a:extLst>
                <a:ext uri="{FF2B5EF4-FFF2-40B4-BE49-F238E27FC236}">
                  <a16:creationId xmlns:a16="http://schemas.microsoft.com/office/drawing/2014/main" id="{67AF987A-C53D-534B-8C98-26557C3B4EEF}"/>
                </a:ext>
              </a:extLst>
            </p:cNvPr>
            <p:cNvSpPr txBox="1">
              <a:spLocks noChangeArrowheads="1"/>
            </p:cNvSpPr>
            <p:nvPr/>
          </p:nvSpPr>
          <p:spPr bwMode="auto">
            <a:xfrm>
              <a:off x="2740" y="1543"/>
              <a:ext cx="171" cy="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ymbol" charset="0"/>
                  <a:ea typeface="ＭＳ Ｐゴシック" charset="0"/>
                  <a:cs typeface="+mn-cs"/>
                </a:rPr>
                <a:t>L</a:t>
              </a:r>
              <a:endParaRPr kumimoji="0" lang="en-US" sz="1200" b="0" i="0" u="none" strike="noStrike" kern="0" cap="none" spc="0" normalizeH="0" baseline="0" noProof="0">
                <a:ln>
                  <a:noFill/>
                </a:ln>
                <a:solidFill>
                  <a:srgbClr val="000000"/>
                </a:solidFill>
                <a:effectLst/>
                <a:uLnTx/>
                <a:uFillTx/>
                <a:latin typeface="Symbol" charset="0"/>
                <a:ea typeface="ＭＳ Ｐゴシック" charset="0"/>
                <a:cs typeface="+mn-cs"/>
              </a:endParaRPr>
            </a:p>
          </p:txBody>
        </p:sp>
        <p:sp>
          <p:nvSpPr>
            <p:cNvPr id="129" name="Line 182">
              <a:extLst>
                <a:ext uri="{FF2B5EF4-FFF2-40B4-BE49-F238E27FC236}">
                  <a16:creationId xmlns:a16="http://schemas.microsoft.com/office/drawing/2014/main" id="{0957FCBB-06D0-8E4D-B983-2F2597BDE03A}"/>
                </a:ext>
              </a:extLst>
            </p:cNvPr>
            <p:cNvSpPr>
              <a:spLocks noChangeShapeType="1"/>
            </p:cNvSpPr>
            <p:nvPr/>
          </p:nvSpPr>
          <p:spPr bwMode="auto">
            <a:xfrm>
              <a:off x="2572" y="1554"/>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0" name="Group 183">
              <a:extLst>
                <a:ext uri="{FF2B5EF4-FFF2-40B4-BE49-F238E27FC236}">
                  <a16:creationId xmlns:a16="http://schemas.microsoft.com/office/drawing/2014/main" id="{2A6AF175-C9C0-F044-9ECF-011972294E6E}"/>
                </a:ext>
              </a:extLst>
            </p:cNvPr>
            <p:cNvGrpSpPr>
              <a:grpSpLocks/>
            </p:cNvGrpSpPr>
            <p:nvPr/>
          </p:nvGrpSpPr>
          <p:grpSpPr bwMode="auto">
            <a:xfrm>
              <a:off x="2486" y="1427"/>
              <a:ext cx="694" cy="154"/>
              <a:chOff x="2458" y="1450"/>
              <a:chExt cx="694" cy="154"/>
            </a:xfrm>
          </p:grpSpPr>
          <p:sp>
            <p:nvSpPr>
              <p:cNvPr id="131" name="Text Box 184">
                <a:extLst>
                  <a:ext uri="{FF2B5EF4-FFF2-40B4-BE49-F238E27FC236}">
                    <a16:creationId xmlns:a16="http://schemas.microsoft.com/office/drawing/2014/main" id="{69E43EDF-5B05-364C-B439-379F8E8E5464}"/>
                  </a:ext>
                </a:extLst>
              </p:cNvPr>
              <p:cNvSpPr txBox="1">
                <a:spLocks noChangeArrowheads="1"/>
              </p:cNvSpPr>
              <p:nvPr/>
            </p:nvSpPr>
            <p:spPr bwMode="auto">
              <a:xfrm>
                <a:off x="2458" y="1450"/>
                <a:ext cx="69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cwnd &gt; ssthresh</a:t>
                </a:r>
              </a:p>
            </p:txBody>
          </p:sp>
          <p:sp>
            <p:nvSpPr>
              <p:cNvPr id="132" name="Line 185">
                <a:extLst>
                  <a:ext uri="{FF2B5EF4-FFF2-40B4-BE49-F238E27FC236}">
                    <a16:creationId xmlns:a16="http://schemas.microsoft.com/office/drawing/2014/main" id="{A2D5E496-DCFA-5A4E-A6E2-D2DB456893C6}"/>
                  </a:ext>
                </a:extLst>
              </p:cNvPr>
              <p:cNvSpPr>
                <a:spLocks noChangeShapeType="1"/>
              </p:cNvSpPr>
              <p:nvPr/>
            </p:nvSpPr>
            <p:spPr bwMode="auto">
              <a:xfrm>
                <a:off x="2724" y="1557"/>
                <a:ext cx="4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33" name="Group 242">
            <a:extLst>
              <a:ext uri="{FF2B5EF4-FFF2-40B4-BE49-F238E27FC236}">
                <a16:creationId xmlns:a16="http://schemas.microsoft.com/office/drawing/2014/main" id="{47D1413D-A42B-8C4D-87CC-5C4E42849EFF}"/>
              </a:ext>
            </a:extLst>
          </p:cNvPr>
          <p:cNvGrpSpPr>
            <a:grpSpLocks/>
          </p:cNvGrpSpPr>
          <p:nvPr/>
        </p:nvGrpSpPr>
        <p:grpSpPr bwMode="auto">
          <a:xfrm>
            <a:off x="7118352" y="1429657"/>
            <a:ext cx="2782888" cy="2398713"/>
            <a:chOff x="3476" y="786"/>
            <a:chExt cx="1753" cy="1511"/>
          </a:xfrm>
        </p:grpSpPr>
        <p:grpSp>
          <p:nvGrpSpPr>
            <p:cNvPr id="134" name="Group 164">
              <a:extLst>
                <a:ext uri="{FF2B5EF4-FFF2-40B4-BE49-F238E27FC236}">
                  <a16:creationId xmlns:a16="http://schemas.microsoft.com/office/drawing/2014/main" id="{13A111CF-BAAF-8E4B-AD25-85FAC5339083}"/>
                </a:ext>
              </a:extLst>
            </p:cNvPr>
            <p:cNvGrpSpPr>
              <a:grpSpLocks/>
            </p:cNvGrpSpPr>
            <p:nvPr/>
          </p:nvGrpSpPr>
          <p:grpSpPr bwMode="auto">
            <a:xfrm>
              <a:off x="3602" y="1330"/>
              <a:ext cx="820" cy="754"/>
              <a:chOff x="2293" y="2021"/>
              <a:chExt cx="820" cy="754"/>
            </a:xfrm>
          </p:grpSpPr>
          <p:sp>
            <p:nvSpPr>
              <p:cNvPr id="146" name="Oval 165">
                <a:extLst>
                  <a:ext uri="{FF2B5EF4-FFF2-40B4-BE49-F238E27FC236}">
                    <a16:creationId xmlns:a16="http://schemas.microsoft.com/office/drawing/2014/main" id="{7F0D89BB-B178-8C49-9E72-934506A1B7F6}"/>
                  </a:ext>
                </a:extLst>
              </p:cNvPr>
              <p:cNvSpPr>
                <a:spLocks noChangeArrowheads="1"/>
              </p:cNvSpPr>
              <p:nvPr/>
            </p:nvSpPr>
            <p:spPr bwMode="auto">
              <a:xfrm>
                <a:off x="2293" y="2021"/>
                <a:ext cx="800" cy="754"/>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Text Box 166">
                <a:extLst>
                  <a:ext uri="{FF2B5EF4-FFF2-40B4-BE49-F238E27FC236}">
                    <a16:creationId xmlns:a16="http://schemas.microsoft.com/office/drawing/2014/main" id="{F3628968-0539-164C-B861-FF5A02A982C1}"/>
                  </a:ext>
                </a:extLst>
              </p:cNvPr>
              <p:cNvSpPr txBox="1">
                <a:spLocks noChangeArrowheads="1"/>
              </p:cNvSpPr>
              <p:nvPr/>
            </p:nvSpPr>
            <p:spPr bwMode="auto">
              <a:xfrm>
                <a:off x="2294" y="2191"/>
                <a:ext cx="819" cy="5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congestion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rPr>
                  <a:t>avoidance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35" name="Group 190">
              <a:extLst>
                <a:ext uri="{FF2B5EF4-FFF2-40B4-BE49-F238E27FC236}">
                  <a16:creationId xmlns:a16="http://schemas.microsoft.com/office/drawing/2014/main" id="{412FAE5F-D426-1A41-B7BF-9EE3E24BCCB0}"/>
                </a:ext>
              </a:extLst>
            </p:cNvPr>
            <p:cNvGrpSpPr>
              <a:grpSpLocks/>
            </p:cNvGrpSpPr>
            <p:nvPr/>
          </p:nvGrpSpPr>
          <p:grpSpPr bwMode="auto">
            <a:xfrm>
              <a:off x="3476" y="786"/>
              <a:ext cx="1496" cy="575"/>
              <a:chOff x="3499" y="904"/>
              <a:chExt cx="1496" cy="575"/>
            </a:xfrm>
          </p:grpSpPr>
          <p:sp>
            <p:nvSpPr>
              <p:cNvPr id="142" name="Text Box 191">
                <a:extLst>
                  <a:ext uri="{FF2B5EF4-FFF2-40B4-BE49-F238E27FC236}">
                    <a16:creationId xmlns:a16="http://schemas.microsoft.com/office/drawing/2014/main" id="{44318C88-BEF5-7146-AE72-3458C7D49FA3}"/>
                  </a:ext>
                </a:extLst>
              </p:cNvPr>
              <p:cNvSpPr txBox="1">
                <a:spLocks noChangeArrowheads="1"/>
              </p:cNvSpPr>
              <p:nvPr/>
            </p:nvSpPr>
            <p:spPr bwMode="auto">
              <a:xfrm>
                <a:off x="3499" y="1037"/>
                <a:ext cx="1496"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MSS    (MSS/</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0</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43" name="Line 192">
                <a:extLst>
                  <a:ext uri="{FF2B5EF4-FFF2-40B4-BE49-F238E27FC236}">
                    <a16:creationId xmlns:a16="http://schemas.microsoft.com/office/drawing/2014/main" id="{EC5DE775-BD59-2247-B940-402844468A0E}"/>
                  </a:ext>
                </a:extLst>
              </p:cNvPr>
              <p:cNvSpPr>
                <a:spLocks noChangeShapeType="1"/>
              </p:cNvSpPr>
              <p:nvPr/>
            </p:nvSpPr>
            <p:spPr bwMode="auto">
              <a:xfrm>
                <a:off x="3976" y="1054"/>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Text Box 193">
                <a:extLst>
                  <a:ext uri="{FF2B5EF4-FFF2-40B4-BE49-F238E27FC236}">
                    <a16:creationId xmlns:a16="http://schemas.microsoft.com/office/drawing/2014/main" id="{1953AC16-16E8-A640-AE22-73DEDE1D319F}"/>
                  </a:ext>
                </a:extLst>
              </p:cNvPr>
              <p:cNvSpPr txBox="1">
                <a:spLocks noChangeArrowheads="1"/>
              </p:cNvSpPr>
              <p:nvPr/>
            </p:nvSpPr>
            <p:spPr bwMode="auto">
              <a:xfrm>
                <a:off x="3974" y="915"/>
                <a:ext cx="471"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new ACK</a:t>
                </a:r>
              </a:p>
            </p:txBody>
          </p:sp>
          <p:sp>
            <p:nvSpPr>
              <p:cNvPr id="145" name="Text Box 194">
                <a:extLst>
                  <a:ext uri="{FF2B5EF4-FFF2-40B4-BE49-F238E27FC236}">
                    <a16:creationId xmlns:a16="http://schemas.microsoft.com/office/drawing/2014/main" id="{6D1C4C5E-4778-AF4F-812A-CF7A44F21F90}"/>
                  </a:ext>
                </a:extLst>
              </p:cNvPr>
              <p:cNvSpPr txBox="1">
                <a:spLocks noChangeArrowheads="1"/>
              </p:cNvSpPr>
              <p:nvPr/>
            </p:nvSpPr>
            <p:spPr bwMode="auto">
              <a:xfrm>
                <a:off x="4311" y="904"/>
                <a:ext cx="173"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Times New Roman" charset="0"/>
                    <a:ea typeface="ＭＳ Ｐゴシック" charset="0"/>
                    <a:cs typeface="+mn-cs"/>
                  </a:rPr>
                  <a:t>.</a:t>
                </a:r>
              </a:p>
            </p:txBody>
          </p:sp>
        </p:grpSp>
        <p:sp>
          <p:nvSpPr>
            <p:cNvPr id="136" name="Freeform 195">
              <a:extLst>
                <a:ext uri="{FF2B5EF4-FFF2-40B4-BE49-F238E27FC236}">
                  <a16:creationId xmlns:a16="http://schemas.microsoft.com/office/drawing/2014/main" id="{4555525A-5282-E944-A402-41F5363AC763}"/>
                </a:ext>
              </a:extLst>
            </p:cNvPr>
            <p:cNvSpPr>
              <a:spLocks/>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7" name="Group 196">
              <a:extLst>
                <a:ext uri="{FF2B5EF4-FFF2-40B4-BE49-F238E27FC236}">
                  <a16:creationId xmlns:a16="http://schemas.microsoft.com/office/drawing/2014/main" id="{9CDBEBEA-0E7D-9247-8F24-8B50DDA32181}"/>
                </a:ext>
              </a:extLst>
            </p:cNvPr>
            <p:cNvGrpSpPr>
              <a:grpSpLocks/>
            </p:cNvGrpSpPr>
            <p:nvPr/>
          </p:nvGrpSpPr>
          <p:grpSpPr bwMode="auto">
            <a:xfrm>
              <a:off x="4489" y="1909"/>
              <a:ext cx="740" cy="388"/>
              <a:chOff x="4254" y="2922"/>
              <a:chExt cx="740" cy="388"/>
            </a:xfrm>
          </p:grpSpPr>
          <p:sp>
            <p:nvSpPr>
              <p:cNvPr id="139" name="Text Box 197">
                <a:extLst>
                  <a:ext uri="{FF2B5EF4-FFF2-40B4-BE49-F238E27FC236}">
                    <a16:creationId xmlns:a16="http://schemas.microsoft.com/office/drawing/2014/main" id="{F06A41AE-1F53-A747-A3E3-199BBEDFE50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0" name="Line 198">
                <a:extLst>
                  <a:ext uri="{FF2B5EF4-FFF2-40B4-BE49-F238E27FC236}">
                    <a16:creationId xmlns:a16="http://schemas.microsoft.com/office/drawing/2014/main" id="{115AC45A-332B-D742-9EEC-EB81F6D52D7E}"/>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1" name="Text Box 199">
                <a:extLst>
                  <a:ext uri="{FF2B5EF4-FFF2-40B4-BE49-F238E27FC236}">
                    <a16:creationId xmlns:a16="http://schemas.microsoft.com/office/drawing/2014/main" id="{6DB70069-D3EA-8747-8535-1CB6F40D1A8C}"/>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38" name="Freeform 200">
              <a:extLst>
                <a:ext uri="{FF2B5EF4-FFF2-40B4-BE49-F238E27FC236}">
                  <a16:creationId xmlns:a16="http://schemas.microsoft.com/office/drawing/2014/main" id="{0667830A-5A65-8243-809F-9599C40170E1}"/>
                </a:ext>
              </a:extLst>
            </p:cNvPr>
            <p:cNvSpPr>
              <a:spLocks/>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48" name="Group 245">
            <a:extLst>
              <a:ext uri="{FF2B5EF4-FFF2-40B4-BE49-F238E27FC236}">
                <a16:creationId xmlns:a16="http://schemas.microsoft.com/office/drawing/2014/main" id="{A4501140-CDDA-3942-AE4A-E53AAAF4E371}"/>
              </a:ext>
            </a:extLst>
          </p:cNvPr>
          <p:cNvGrpSpPr>
            <a:grpSpLocks/>
          </p:cNvGrpSpPr>
          <p:nvPr/>
        </p:nvGrpSpPr>
        <p:grpSpPr bwMode="auto">
          <a:xfrm>
            <a:off x="5629276" y="4880882"/>
            <a:ext cx="3417888" cy="1758950"/>
            <a:chOff x="2538" y="2960"/>
            <a:chExt cx="2153" cy="1108"/>
          </a:xfrm>
        </p:grpSpPr>
        <p:grpSp>
          <p:nvGrpSpPr>
            <p:cNvPr id="149" name="Group 167">
              <a:extLst>
                <a:ext uri="{FF2B5EF4-FFF2-40B4-BE49-F238E27FC236}">
                  <a16:creationId xmlns:a16="http://schemas.microsoft.com/office/drawing/2014/main" id="{46D8A9BF-D4B3-C644-AE85-4535FBE08039}"/>
                </a:ext>
              </a:extLst>
            </p:cNvPr>
            <p:cNvGrpSpPr>
              <a:grpSpLocks/>
            </p:cNvGrpSpPr>
            <p:nvPr/>
          </p:nvGrpSpPr>
          <p:grpSpPr bwMode="auto">
            <a:xfrm>
              <a:off x="2538" y="2960"/>
              <a:ext cx="800" cy="767"/>
              <a:chOff x="2454" y="3045"/>
              <a:chExt cx="800" cy="767"/>
            </a:xfrm>
          </p:grpSpPr>
          <p:sp>
            <p:nvSpPr>
              <p:cNvPr id="155" name="Oval 168">
                <a:extLst>
                  <a:ext uri="{FF2B5EF4-FFF2-40B4-BE49-F238E27FC236}">
                    <a16:creationId xmlns:a16="http://schemas.microsoft.com/office/drawing/2014/main" id="{273F9850-79CE-154A-9851-2B7886F3C1C7}"/>
                  </a:ext>
                </a:extLst>
              </p:cNvPr>
              <p:cNvSpPr>
                <a:spLocks noChangeArrowheads="1"/>
              </p:cNvSpPr>
              <p:nvPr/>
            </p:nvSpPr>
            <p:spPr bwMode="auto">
              <a:xfrm>
                <a:off x="2454" y="3045"/>
                <a:ext cx="800" cy="754"/>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169">
                <a:extLst>
                  <a:ext uri="{FF2B5EF4-FFF2-40B4-BE49-F238E27FC236}">
                    <a16:creationId xmlns:a16="http://schemas.microsoft.com/office/drawing/2014/main" id="{65FE5AF3-8597-FF4E-9C17-4817547D4F5B}"/>
                  </a:ext>
                </a:extLst>
              </p:cNvPr>
              <p:cNvSpPr txBox="1">
                <a:spLocks noChangeArrowheads="1"/>
              </p:cNvSpPr>
              <p:nvPr/>
            </p:nvSpPr>
            <p:spPr bwMode="auto">
              <a:xfrm>
                <a:off x="2794" y="3212"/>
                <a:ext cx="161"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57" name="Text Box 170">
                <a:extLst>
                  <a:ext uri="{FF2B5EF4-FFF2-40B4-BE49-F238E27FC236}">
                    <a16:creationId xmlns:a16="http://schemas.microsoft.com/office/drawing/2014/main" id="{8568651A-5DCC-2242-83C4-76AC890933BB}"/>
                  </a:ext>
                </a:extLst>
              </p:cNvPr>
              <p:cNvSpPr txBox="1">
                <a:spLocks noChangeArrowheads="1"/>
              </p:cNvSpPr>
              <p:nvPr/>
            </p:nvSpPr>
            <p:spPr bwMode="auto">
              <a:xfrm>
                <a:off x="2466" y="3172"/>
                <a:ext cx="780" cy="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fast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rPr>
                  <a:t>recovery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50" name="Freeform 220">
              <a:extLst>
                <a:ext uri="{FF2B5EF4-FFF2-40B4-BE49-F238E27FC236}">
                  <a16:creationId xmlns:a16="http://schemas.microsoft.com/office/drawing/2014/main" id="{F8DEF746-89F6-DD47-9435-3FA8C98BF657}"/>
                </a:ext>
              </a:extLst>
            </p:cNvPr>
            <p:cNvSpPr>
              <a:spLocks/>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1" name="Group 221">
              <a:extLst>
                <a:ext uri="{FF2B5EF4-FFF2-40B4-BE49-F238E27FC236}">
                  <a16:creationId xmlns:a16="http://schemas.microsoft.com/office/drawing/2014/main" id="{08A0BDC4-47ED-4A4B-B585-919226219BA9}"/>
                </a:ext>
              </a:extLst>
            </p:cNvPr>
            <p:cNvGrpSpPr>
              <a:grpSpLocks/>
            </p:cNvGrpSpPr>
            <p:nvPr/>
          </p:nvGrpSpPr>
          <p:grpSpPr bwMode="auto">
            <a:xfrm>
              <a:off x="3191" y="3592"/>
              <a:ext cx="1500" cy="476"/>
              <a:chOff x="3542" y="3496"/>
              <a:chExt cx="1500" cy="476"/>
            </a:xfrm>
          </p:grpSpPr>
          <p:sp>
            <p:nvSpPr>
              <p:cNvPr id="152" name="Text Box 222">
                <a:extLst>
                  <a:ext uri="{FF2B5EF4-FFF2-40B4-BE49-F238E27FC236}">
                    <a16:creationId xmlns:a16="http://schemas.microsoft.com/office/drawing/2014/main" id="{762B1387-82BE-254E-BE6D-368525568202}"/>
                  </a:ext>
                </a:extLst>
              </p:cNvPr>
              <p:cNvSpPr txBox="1">
                <a:spLocks noChangeArrowheads="1"/>
              </p:cNvSpPr>
              <p:nvPr/>
            </p:nvSpPr>
            <p:spPr bwMode="auto">
              <a:xfrm>
                <a:off x="3546" y="3632"/>
                <a:ext cx="1496" cy="3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MSS</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53" name="Line 223">
                <a:extLst>
                  <a:ext uri="{FF2B5EF4-FFF2-40B4-BE49-F238E27FC236}">
                    <a16:creationId xmlns:a16="http://schemas.microsoft.com/office/drawing/2014/main" id="{7058B91F-5545-B546-B726-F5E1D8BF2C19}"/>
                  </a:ext>
                </a:extLst>
              </p:cNvPr>
              <p:cNvSpPr>
                <a:spLocks noChangeShapeType="1"/>
              </p:cNvSpPr>
              <p:nvPr/>
            </p:nvSpPr>
            <p:spPr bwMode="auto">
              <a:xfrm>
                <a:off x="3600" y="3645"/>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Text Box 224">
                <a:extLst>
                  <a:ext uri="{FF2B5EF4-FFF2-40B4-BE49-F238E27FC236}">
                    <a16:creationId xmlns:a16="http://schemas.microsoft.com/office/drawing/2014/main" id="{873E83D9-4BDC-D54A-8707-136424BDB746}"/>
                  </a:ext>
                </a:extLst>
              </p:cNvPr>
              <p:cNvSpPr txBox="1">
                <a:spLocks noChangeArrowheads="1"/>
              </p:cNvSpPr>
              <p:nvPr/>
            </p:nvSpPr>
            <p:spPr bwMode="auto">
              <a:xfrm>
                <a:off x="3542" y="3496"/>
                <a:ext cx="656"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grpSp>
      <p:grpSp>
        <p:nvGrpSpPr>
          <p:cNvPr id="158" name="Group 246">
            <a:extLst>
              <a:ext uri="{FF2B5EF4-FFF2-40B4-BE49-F238E27FC236}">
                <a16:creationId xmlns:a16="http://schemas.microsoft.com/office/drawing/2014/main" id="{B8412DA9-2D8B-1C4F-98FE-2059BE8959A7}"/>
              </a:ext>
            </a:extLst>
          </p:cNvPr>
          <p:cNvGrpSpPr>
            <a:grpSpLocks/>
          </p:cNvGrpSpPr>
          <p:nvPr/>
        </p:nvGrpSpPr>
        <p:grpSpPr bwMode="auto">
          <a:xfrm>
            <a:off x="2427288" y="3561671"/>
            <a:ext cx="3935413" cy="1974851"/>
            <a:chOff x="521" y="2129"/>
            <a:chExt cx="2479" cy="1244"/>
          </a:xfrm>
        </p:grpSpPr>
        <p:grpSp>
          <p:nvGrpSpPr>
            <p:cNvPr id="159" name="Group 212">
              <a:extLst>
                <a:ext uri="{FF2B5EF4-FFF2-40B4-BE49-F238E27FC236}">
                  <a16:creationId xmlns:a16="http://schemas.microsoft.com/office/drawing/2014/main" id="{27BF6FD0-68C2-FB4E-A15D-7CB02F36F01F}"/>
                </a:ext>
              </a:extLst>
            </p:cNvPr>
            <p:cNvGrpSpPr>
              <a:grpSpLocks/>
            </p:cNvGrpSpPr>
            <p:nvPr/>
          </p:nvGrpSpPr>
          <p:grpSpPr bwMode="auto">
            <a:xfrm>
              <a:off x="521" y="2818"/>
              <a:ext cx="1205" cy="555"/>
              <a:chOff x="380" y="2768"/>
              <a:chExt cx="1205" cy="555"/>
            </a:xfrm>
          </p:grpSpPr>
          <p:sp>
            <p:nvSpPr>
              <p:cNvPr id="166" name="Text Box 213">
                <a:extLst>
                  <a:ext uri="{FF2B5EF4-FFF2-40B4-BE49-F238E27FC236}">
                    <a16:creationId xmlns:a16="http://schemas.microsoft.com/office/drawing/2014/main" id="{835AEF52-2056-D649-96F2-661A3FFF1842}"/>
                  </a:ext>
                </a:extLst>
              </p:cNvPr>
              <p:cNvSpPr txBox="1">
                <a:spLocks noChangeArrowheads="1"/>
              </p:cNvSpPr>
              <p:nvPr/>
            </p:nvSpPr>
            <p:spPr bwMode="auto">
              <a:xfrm>
                <a:off x="380" y="2912"/>
                <a:ext cx="1155"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/2</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+ 3</a:t>
                </a: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808080"/>
                  </a:solidFill>
                  <a:effectLst/>
                  <a:uLnTx/>
                  <a:uFillTx/>
                  <a:latin typeface="Arial" charset="0"/>
                  <a:ea typeface="ＭＳ Ｐゴシック" charset="0"/>
                  <a:cs typeface="+mn-cs"/>
                </a:endParaRPr>
              </a:p>
            </p:txBody>
          </p:sp>
          <p:sp>
            <p:nvSpPr>
              <p:cNvPr id="167" name="Line 214">
                <a:extLst>
                  <a:ext uri="{FF2B5EF4-FFF2-40B4-BE49-F238E27FC236}">
                    <a16:creationId xmlns:a16="http://schemas.microsoft.com/office/drawing/2014/main" id="{B74A6245-A319-3040-A4FD-51070B302938}"/>
                  </a:ext>
                </a:extLst>
              </p:cNvPr>
              <p:cNvSpPr>
                <a:spLocks noChangeShapeType="1"/>
              </p:cNvSpPr>
              <p:nvPr/>
            </p:nvSpPr>
            <p:spPr bwMode="auto">
              <a:xfrm>
                <a:off x="925" y="2913"/>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8" name="Text Box 215">
                <a:extLst>
                  <a:ext uri="{FF2B5EF4-FFF2-40B4-BE49-F238E27FC236}">
                    <a16:creationId xmlns:a16="http://schemas.microsoft.com/office/drawing/2014/main" id="{92605A3F-01AC-204D-8ED2-AD8024A64FEF}"/>
                  </a:ext>
                </a:extLst>
              </p:cNvPr>
              <p:cNvSpPr txBox="1">
                <a:spLocks noChangeArrowheads="1"/>
              </p:cNvSpPr>
              <p:nvPr/>
            </p:nvSpPr>
            <p:spPr bwMode="auto">
              <a:xfrm>
                <a:off x="751" y="2768"/>
                <a:ext cx="834"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grpSp>
          <p:nvGrpSpPr>
            <p:cNvPr id="160" name="Group 216">
              <a:extLst>
                <a:ext uri="{FF2B5EF4-FFF2-40B4-BE49-F238E27FC236}">
                  <a16:creationId xmlns:a16="http://schemas.microsoft.com/office/drawing/2014/main" id="{88759198-6D7D-C744-9B7A-D82AAED1D6D1}"/>
                </a:ext>
              </a:extLst>
            </p:cNvPr>
            <p:cNvGrpSpPr>
              <a:grpSpLocks/>
            </p:cNvGrpSpPr>
            <p:nvPr/>
          </p:nvGrpSpPr>
          <p:grpSpPr bwMode="auto">
            <a:xfrm>
              <a:off x="1813" y="2454"/>
              <a:ext cx="1187" cy="550"/>
              <a:chOff x="419" y="2872"/>
              <a:chExt cx="1187" cy="550"/>
            </a:xfrm>
          </p:grpSpPr>
          <p:sp>
            <p:nvSpPr>
              <p:cNvPr id="163" name="Text Box 217">
                <a:extLst>
                  <a:ext uri="{FF2B5EF4-FFF2-40B4-BE49-F238E27FC236}">
                    <a16:creationId xmlns:a16="http://schemas.microsoft.com/office/drawing/2014/main" id="{D4ECB2B0-F2B3-8C4C-BF69-C3CF649CE91F}"/>
                  </a:ext>
                </a:extLst>
              </p:cNvPr>
              <p:cNvSpPr txBox="1">
                <a:spLocks noChangeArrowheads="1"/>
              </p:cNvSpPr>
              <p:nvPr/>
            </p:nvSpPr>
            <p:spPr bwMode="auto">
              <a:xfrm>
                <a:off x="439" y="2872"/>
                <a:ext cx="39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164" name="Text Box 218">
                <a:extLst>
                  <a:ext uri="{FF2B5EF4-FFF2-40B4-BE49-F238E27FC236}">
                    <a16:creationId xmlns:a16="http://schemas.microsoft.com/office/drawing/2014/main" id="{2E4D69CF-352A-DC44-ABC3-90682BEB8316}"/>
                  </a:ext>
                </a:extLst>
              </p:cNvPr>
              <p:cNvSpPr txBox="1">
                <a:spLocks noChangeArrowheads="1"/>
              </p:cNvSpPr>
              <p:nvPr/>
            </p:nvSpPr>
            <p:spPr bwMode="auto">
              <a:xfrm>
                <a:off x="419" y="2989"/>
                <a:ext cx="1187" cy="4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165" name="Line 219">
                <a:extLst>
                  <a:ext uri="{FF2B5EF4-FFF2-40B4-BE49-F238E27FC236}">
                    <a16:creationId xmlns:a16="http://schemas.microsoft.com/office/drawing/2014/main" id="{87674141-7331-B643-AD17-90663185B00F}"/>
                  </a:ext>
                </a:extLst>
              </p:cNvPr>
              <p:cNvSpPr>
                <a:spLocks noChangeShapeType="1"/>
              </p:cNvSpPr>
              <p:nvPr/>
            </p:nvSpPr>
            <p:spPr bwMode="auto">
              <a:xfrm>
                <a:off x="471" y="3014"/>
                <a:ext cx="69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1" name="Freeform 225">
              <a:extLst>
                <a:ext uri="{FF2B5EF4-FFF2-40B4-BE49-F238E27FC236}">
                  <a16:creationId xmlns:a16="http://schemas.microsoft.com/office/drawing/2014/main" id="{D0DF1910-CE16-3F4D-82F2-6661A32D1366}"/>
                </a:ext>
              </a:extLst>
            </p:cNvPr>
            <p:cNvSpPr>
              <a:spLocks/>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2" name="Freeform 226">
              <a:extLst>
                <a:ext uri="{FF2B5EF4-FFF2-40B4-BE49-F238E27FC236}">
                  <a16:creationId xmlns:a16="http://schemas.microsoft.com/office/drawing/2014/main" id="{C17ADBE8-E774-7744-9627-8EAB27CA498D}"/>
                </a:ext>
              </a:extLst>
            </p:cNvPr>
            <p:cNvSpPr>
              <a:spLocks/>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9" name="Group 244">
            <a:extLst>
              <a:ext uri="{FF2B5EF4-FFF2-40B4-BE49-F238E27FC236}">
                <a16:creationId xmlns:a16="http://schemas.microsoft.com/office/drawing/2014/main" id="{E119EB29-C756-884C-BC38-0987621B3623}"/>
              </a:ext>
            </a:extLst>
          </p:cNvPr>
          <p:cNvGrpSpPr>
            <a:grpSpLocks/>
          </p:cNvGrpSpPr>
          <p:nvPr/>
        </p:nvGrpSpPr>
        <p:grpSpPr bwMode="auto">
          <a:xfrm>
            <a:off x="6951663" y="3553730"/>
            <a:ext cx="3022600" cy="1963736"/>
            <a:chOff x="3371" y="2124"/>
            <a:chExt cx="1904" cy="1237"/>
          </a:xfrm>
        </p:grpSpPr>
        <p:grpSp>
          <p:nvGrpSpPr>
            <p:cNvPr id="170" name="Group 201">
              <a:extLst>
                <a:ext uri="{FF2B5EF4-FFF2-40B4-BE49-F238E27FC236}">
                  <a16:creationId xmlns:a16="http://schemas.microsoft.com/office/drawing/2014/main" id="{4F04D146-2950-3743-B95A-4A10EFF81DB8}"/>
                </a:ext>
              </a:extLst>
            </p:cNvPr>
            <p:cNvGrpSpPr>
              <a:grpSpLocks/>
            </p:cNvGrpSpPr>
            <p:nvPr/>
          </p:nvGrpSpPr>
          <p:grpSpPr bwMode="auto">
            <a:xfrm>
              <a:off x="4120" y="2796"/>
              <a:ext cx="1155" cy="565"/>
              <a:chOff x="4142" y="2802"/>
              <a:chExt cx="1155" cy="565"/>
            </a:xfrm>
          </p:grpSpPr>
          <p:sp>
            <p:nvSpPr>
              <p:cNvPr id="172" name="Text Box 202">
                <a:extLst>
                  <a:ext uri="{FF2B5EF4-FFF2-40B4-BE49-F238E27FC236}">
                    <a16:creationId xmlns:a16="http://schemas.microsoft.com/office/drawing/2014/main" id="{9BFA3E4C-9614-6849-975F-C63A42B8182A}"/>
                  </a:ext>
                </a:extLst>
              </p:cNvPr>
              <p:cNvSpPr txBox="1">
                <a:spLocks noChangeArrowheads="1"/>
              </p:cNvSpPr>
              <p:nvPr/>
            </p:nvSpPr>
            <p:spPr bwMode="auto">
              <a:xfrm>
                <a:off x="4142" y="2956"/>
                <a:ext cx="1155"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/2</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+ 3</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dirty="0">
                    <a:ln>
                      <a:noFill/>
                    </a:ln>
                    <a:solidFill>
                      <a:srgbClr val="000099"/>
                    </a:solidFill>
                    <a:effectLst/>
                    <a:uLnTx/>
                    <a:uFillTx/>
                    <a:latin typeface="Arial" charset="0"/>
                    <a:ea typeface="ＭＳ Ｐゴシック" charset="0"/>
                    <a:cs typeface="+mn-cs"/>
                  </a:rPr>
                  <a:t>retransmit missing segment</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1"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3" name="Line 203">
                <a:extLst>
                  <a:ext uri="{FF2B5EF4-FFF2-40B4-BE49-F238E27FC236}">
                    <a16:creationId xmlns:a16="http://schemas.microsoft.com/office/drawing/2014/main" id="{0526C70E-8831-7543-9A32-E54939C11F43}"/>
                  </a:ext>
                </a:extLst>
              </p:cNvPr>
              <p:cNvSpPr>
                <a:spLocks noChangeShapeType="1"/>
              </p:cNvSpPr>
              <p:nvPr/>
            </p:nvSpPr>
            <p:spPr bwMode="auto">
              <a:xfrm>
                <a:off x="4211" y="2950"/>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Text Box 204">
                <a:extLst>
                  <a:ext uri="{FF2B5EF4-FFF2-40B4-BE49-F238E27FC236}">
                    <a16:creationId xmlns:a16="http://schemas.microsoft.com/office/drawing/2014/main" id="{E38A96D7-56D5-4A41-8FD3-090F5E1651F2}"/>
                  </a:ext>
                </a:extLst>
              </p:cNvPr>
              <p:cNvSpPr txBox="1">
                <a:spLocks noChangeArrowheads="1"/>
              </p:cNvSpPr>
              <p:nvPr/>
            </p:nvSpPr>
            <p:spPr bwMode="auto">
              <a:xfrm>
                <a:off x="4154" y="2802"/>
                <a:ext cx="834"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3</a:t>
                </a:r>
              </a:p>
            </p:txBody>
          </p:sp>
        </p:grpSp>
        <p:sp>
          <p:nvSpPr>
            <p:cNvPr id="171" name="Freeform 227">
              <a:extLst>
                <a:ext uri="{FF2B5EF4-FFF2-40B4-BE49-F238E27FC236}">
                  <a16:creationId xmlns:a16="http://schemas.microsoft.com/office/drawing/2014/main" id="{88695EF7-3EC6-874B-9CFA-5F89AE2AD674}"/>
                </a:ext>
              </a:extLst>
            </p:cNvPr>
            <p:cNvSpPr>
              <a:spLocks/>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75" name="Group 243">
            <a:extLst>
              <a:ext uri="{FF2B5EF4-FFF2-40B4-BE49-F238E27FC236}">
                <a16:creationId xmlns:a16="http://schemas.microsoft.com/office/drawing/2014/main" id="{0C2B747B-2F42-7146-A691-54156D653646}"/>
              </a:ext>
            </a:extLst>
          </p:cNvPr>
          <p:cNvGrpSpPr>
            <a:grpSpLocks/>
          </p:cNvGrpSpPr>
          <p:nvPr/>
        </p:nvGrpSpPr>
        <p:grpSpPr bwMode="auto">
          <a:xfrm>
            <a:off x="6716713" y="3579131"/>
            <a:ext cx="1276350" cy="1689099"/>
            <a:chOff x="3223" y="2140"/>
            <a:chExt cx="804" cy="1064"/>
          </a:xfrm>
        </p:grpSpPr>
        <p:sp>
          <p:nvSpPr>
            <p:cNvPr id="176" name="Freeform 228">
              <a:extLst>
                <a:ext uri="{FF2B5EF4-FFF2-40B4-BE49-F238E27FC236}">
                  <a16:creationId xmlns:a16="http://schemas.microsoft.com/office/drawing/2014/main" id="{BFB3D697-0B16-7148-BB51-FD8EA08C4A4A}"/>
                </a:ext>
              </a:extLst>
            </p:cNvPr>
            <p:cNvSpPr>
              <a:spLocks/>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7" name="Group 229">
              <a:extLst>
                <a:ext uri="{FF2B5EF4-FFF2-40B4-BE49-F238E27FC236}">
                  <a16:creationId xmlns:a16="http://schemas.microsoft.com/office/drawing/2014/main" id="{93E7F93E-B410-1B4A-BF61-0D2CB5DE5C53}"/>
                </a:ext>
              </a:extLst>
            </p:cNvPr>
            <p:cNvGrpSpPr>
              <a:grpSpLocks/>
            </p:cNvGrpSpPr>
            <p:nvPr/>
          </p:nvGrpSpPr>
          <p:grpSpPr bwMode="auto">
            <a:xfrm>
              <a:off x="3223" y="2649"/>
              <a:ext cx="785" cy="555"/>
              <a:chOff x="1015" y="3496"/>
              <a:chExt cx="785" cy="555"/>
            </a:xfrm>
          </p:grpSpPr>
          <p:sp>
            <p:nvSpPr>
              <p:cNvPr id="178" name="Text Box 230">
                <a:extLst>
                  <a:ext uri="{FF2B5EF4-FFF2-40B4-BE49-F238E27FC236}">
                    <a16:creationId xmlns:a16="http://schemas.microsoft.com/office/drawing/2014/main" id="{FAD437E2-871A-9848-91F5-5E5990E0131E}"/>
                  </a:ext>
                </a:extLst>
              </p:cNvPr>
              <p:cNvSpPr txBox="1">
                <a:spLocks noChangeArrowheads="1"/>
              </p:cNvSpPr>
              <p:nvPr/>
            </p:nvSpPr>
            <p:spPr bwMode="auto">
              <a:xfrm>
                <a:off x="1015" y="3640"/>
                <a:ext cx="785"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cwnd</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a:t>
                </a: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ssthresh</a:t>
                </a: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dirty="0" err="1">
                    <a:ln>
                      <a:noFill/>
                    </a:ln>
                    <a:solidFill>
                      <a:srgbClr val="000000"/>
                    </a:solidFill>
                    <a:effectLst/>
                    <a:uLnTx/>
                    <a:uFillTx/>
                    <a:latin typeface="Arial" charset="0"/>
                    <a:ea typeface="ＭＳ Ｐゴシック" charset="0"/>
                    <a:cs typeface="+mn-cs"/>
                  </a:rPr>
                  <a:t>dupACKcount</a:t>
                </a:r>
                <a:r>
                  <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rPr>
                  <a:t> = 0</a:t>
                </a: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9" name="Group 231">
                <a:extLst>
                  <a:ext uri="{FF2B5EF4-FFF2-40B4-BE49-F238E27FC236}">
                    <a16:creationId xmlns:a16="http://schemas.microsoft.com/office/drawing/2014/main" id="{E00D3831-3686-434C-A9FB-CC62A89C2D35}"/>
                  </a:ext>
                </a:extLst>
              </p:cNvPr>
              <p:cNvGrpSpPr>
                <a:grpSpLocks/>
              </p:cNvGrpSpPr>
              <p:nvPr/>
            </p:nvGrpSpPr>
            <p:grpSpPr bwMode="auto">
              <a:xfrm>
                <a:off x="1190" y="3496"/>
                <a:ext cx="582" cy="160"/>
                <a:chOff x="1190" y="3496"/>
                <a:chExt cx="582" cy="160"/>
              </a:xfrm>
            </p:grpSpPr>
            <p:sp>
              <p:nvSpPr>
                <p:cNvPr id="180" name="Line 232">
                  <a:extLst>
                    <a:ext uri="{FF2B5EF4-FFF2-40B4-BE49-F238E27FC236}">
                      <a16:creationId xmlns:a16="http://schemas.microsoft.com/office/drawing/2014/main" id="{97E85298-2987-D742-8F32-C0FF7A3D4B93}"/>
                    </a:ext>
                  </a:extLst>
                </p:cNvPr>
                <p:cNvSpPr>
                  <a:spLocks noChangeShapeType="1"/>
                </p:cNvSpPr>
                <p:nvPr/>
              </p:nvSpPr>
              <p:spPr bwMode="auto">
                <a:xfrm>
                  <a:off x="1190" y="3641"/>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Text Box 233">
                  <a:extLst>
                    <a:ext uri="{FF2B5EF4-FFF2-40B4-BE49-F238E27FC236}">
                      <a16:creationId xmlns:a16="http://schemas.microsoft.com/office/drawing/2014/main" id="{3BF52C9D-20DA-2242-A28A-394E7476B8A1}"/>
                    </a:ext>
                  </a:extLst>
                </p:cNvPr>
                <p:cNvSpPr txBox="1">
                  <a:spLocks noChangeArrowheads="1"/>
                </p:cNvSpPr>
                <p:nvPr/>
              </p:nvSpPr>
              <p:spPr bwMode="auto">
                <a:xfrm>
                  <a:off x="1287" y="3496"/>
                  <a:ext cx="48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grpSp>
      </p:grpSp>
      <p:grpSp>
        <p:nvGrpSpPr>
          <p:cNvPr id="182" name="Group 241">
            <a:extLst>
              <a:ext uri="{FF2B5EF4-FFF2-40B4-BE49-F238E27FC236}">
                <a16:creationId xmlns:a16="http://schemas.microsoft.com/office/drawing/2014/main" id="{CDA92C42-F115-FC40-A5F8-C407673481F7}"/>
              </a:ext>
            </a:extLst>
          </p:cNvPr>
          <p:cNvGrpSpPr>
            <a:grpSpLocks/>
          </p:cNvGrpSpPr>
          <p:nvPr/>
        </p:nvGrpSpPr>
        <p:grpSpPr bwMode="auto">
          <a:xfrm>
            <a:off x="2386012" y="1545544"/>
            <a:ext cx="5038723" cy="2706689"/>
            <a:chOff x="495" y="859"/>
            <a:chExt cx="3174" cy="1705"/>
          </a:xfrm>
        </p:grpSpPr>
        <p:grpSp>
          <p:nvGrpSpPr>
            <p:cNvPr id="183" name="Group 161">
              <a:extLst>
                <a:ext uri="{FF2B5EF4-FFF2-40B4-BE49-F238E27FC236}">
                  <a16:creationId xmlns:a16="http://schemas.microsoft.com/office/drawing/2014/main" id="{7F0341B7-207C-3E40-8EC6-5911313C0608}"/>
                </a:ext>
              </a:extLst>
            </p:cNvPr>
            <p:cNvGrpSpPr>
              <a:grpSpLocks/>
            </p:cNvGrpSpPr>
            <p:nvPr/>
          </p:nvGrpSpPr>
          <p:grpSpPr bwMode="auto">
            <a:xfrm>
              <a:off x="1329" y="1320"/>
              <a:ext cx="800" cy="754"/>
              <a:chOff x="996" y="1773"/>
              <a:chExt cx="800" cy="754"/>
            </a:xfrm>
          </p:grpSpPr>
          <p:sp>
            <p:nvSpPr>
              <p:cNvPr id="204" name="Oval 162">
                <a:extLst>
                  <a:ext uri="{FF2B5EF4-FFF2-40B4-BE49-F238E27FC236}">
                    <a16:creationId xmlns:a16="http://schemas.microsoft.com/office/drawing/2014/main" id="{85E503DF-C6D4-9C4A-947F-F93B4C816434}"/>
                  </a:ext>
                </a:extLst>
              </p:cNvPr>
              <p:cNvSpPr>
                <a:spLocks noChangeArrowheads="1"/>
              </p:cNvSpPr>
              <p:nvPr/>
            </p:nvSpPr>
            <p:spPr bwMode="auto">
              <a:xfrm>
                <a:off x="996" y="1773"/>
                <a:ext cx="800" cy="754"/>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Text Box 163">
                <a:extLst>
                  <a:ext uri="{FF2B5EF4-FFF2-40B4-BE49-F238E27FC236}">
                    <a16:creationId xmlns:a16="http://schemas.microsoft.com/office/drawing/2014/main" id="{30575E3B-F1CE-CF43-A7C5-219046488BC3}"/>
                  </a:ext>
                </a:extLst>
              </p:cNvPr>
              <p:cNvSpPr txBox="1">
                <a:spLocks noChangeArrowheads="1"/>
              </p:cNvSpPr>
              <p:nvPr/>
            </p:nvSpPr>
            <p:spPr bwMode="auto">
              <a:xfrm>
                <a:off x="1159" y="1946"/>
                <a:ext cx="485"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slow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mn-cs"/>
                  </a:rPr>
                  <a:t>start</a:t>
                </a:r>
              </a:p>
            </p:txBody>
          </p:sp>
        </p:grpSp>
        <p:grpSp>
          <p:nvGrpSpPr>
            <p:cNvPr id="184" name="Group 177">
              <a:extLst>
                <a:ext uri="{FF2B5EF4-FFF2-40B4-BE49-F238E27FC236}">
                  <a16:creationId xmlns:a16="http://schemas.microsoft.com/office/drawing/2014/main" id="{5836A4F2-D62D-B147-A532-A57E3C2474B2}"/>
                </a:ext>
              </a:extLst>
            </p:cNvPr>
            <p:cNvGrpSpPr>
              <a:grpSpLocks/>
            </p:cNvGrpSpPr>
            <p:nvPr/>
          </p:nvGrpSpPr>
          <p:grpSpPr bwMode="auto">
            <a:xfrm>
              <a:off x="496" y="2026"/>
              <a:ext cx="1187" cy="538"/>
              <a:chOff x="384" y="2713"/>
              <a:chExt cx="1187" cy="538"/>
            </a:xfrm>
          </p:grpSpPr>
          <p:sp>
            <p:nvSpPr>
              <p:cNvPr id="201" name="Text Box 178">
                <a:extLst>
                  <a:ext uri="{FF2B5EF4-FFF2-40B4-BE49-F238E27FC236}">
                    <a16:creationId xmlns:a16="http://schemas.microsoft.com/office/drawing/2014/main" id="{1852AE28-C2EC-5542-A261-91B127FC6EEC}"/>
                  </a:ext>
                </a:extLst>
              </p:cNvPr>
              <p:cNvSpPr txBox="1">
                <a:spLocks noChangeArrowheads="1"/>
              </p:cNvSpPr>
              <p:nvPr/>
            </p:nvSpPr>
            <p:spPr bwMode="auto">
              <a:xfrm>
                <a:off x="777" y="2713"/>
                <a:ext cx="39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timeout</a:t>
                </a:r>
              </a:p>
            </p:txBody>
          </p:sp>
          <p:sp>
            <p:nvSpPr>
              <p:cNvPr id="202" name="Text Box 179">
                <a:extLst>
                  <a:ext uri="{FF2B5EF4-FFF2-40B4-BE49-F238E27FC236}">
                    <a16:creationId xmlns:a16="http://schemas.microsoft.com/office/drawing/2014/main" id="{238E26A7-D428-7446-B0EA-57A95D6A24D0}"/>
                  </a:ext>
                </a:extLst>
              </p:cNvPr>
              <p:cNvSpPr txBox="1">
                <a:spLocks noChangeArrowheads="1"/>
              </p:cNvSpPr>
              <p:nvPr/>
            </p:nvSpPr>
            <p:spPr bwMode="auto">
              <a:xfrm>
                <a:off x="384" y="2840"/>
                <a:ext cx="1187" cy="4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cwnd/2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retransmit missing segment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 </a:t>
                </a:r>
              </a:p>
            </p:txBody>
          </p:sp>
          <p:sp>
            <p:nvSpPr>
              <p:cNvPr id="203" name="Line 180">
                <a:extLst>
                  <a:ext uri="{FF2B5EF4-FFF2-40B4-BE49-F238E27FC236}">
                    <a16:creationId xmlns:a16="http://schemas.microsoft.com/office/drawing/2014/main" id="{4D339203-1563-3844-9642-20DAA4DBE4B3}"/>
                  </a:ext>
                </a:extLst>
              </p:cNvPr>
              <p:cNvSpPr>
                <a:spLocks noChangeShapeType="1"/>
              </p:cNvSpPr>
              <p:nvPr/>
            </p:nvSpPr>
            <p:spPr bwMode="auto">
              <a:xfrm>
                <a:off x="709" y="2855"/>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85" name="Group 186">
              <a:extLst>
                <a:ext uri="{FF2B5EF4-FFF2-40B4-BE49-F238E27FC236}">
                  <a16:creationId xmlns:a16="http://schemas.microsoft.com/office/drawing/2014/main" id="{F5B6412F-86EA-644E-B751-4756A58400F6}"/>
                </a:ext>
              </a:extLst>
            </p:cNvPr>
            <p:cNvGrpSpPr>
              <a:grpSpLocks/>
            </p:cNvGrpSpPr>
            <p:nvPr/>
          </p:nvGrpSpPr>
          <p:grpSpPr bwMode="auto">
            <a:xfrm>
              <a:off x="2173" y="960"/>
              <a:ext cx="1496" cy="561"/>
              <a:chOff x="2683" y="798"/>
              <a:chExt cx="1496" cy="561"/>
            </a:xfrm>
          </p:grpSpPr>
          <p:sp>
            <p:nvSpPr>
              <p:cNvPr id="198" name="Text Box 187">
                <a:extLst>
                  <a:ext uri="{FF2B5EF4-FFF2-40B4-BE49-F238E27FC236}">
                    <a16:creationId xmlns:a16="http://schemas.microsoft.com/office/drawing/2014/main" id="{33745650-56D6-E74A-A07A-E27A58809560}"/>
                  </a:ext>
                </a:extLst>
              </p:cNvPr>
              <p:cNvSpPr txBox="1">
                <a:spLocks noChangeArrowheads="1"/>
              </p:cNvSpPr>
              <p:nvPr/>
            </p:nvSpPr>
            <p:spPr bwMode="auto">
              <a:xfrm>
                <a:off x="2683" y="917"/>
                <a:ext cx="1496"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cwnd+MSS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050" b="0" i="1" u="none" strike="noStrike" kern="0" cap="none" spc="0" normalizeH="0" baseline="0" noProof="0">
                    <a:ln>
                      <a:noFill/>
                    </a:ln>
                    <a:solidFill>
                      <a:srgbClr val="000099"/>
                    </a:solidFill>
                    <a:effectLst/>
                    <a:uLnTx/>
                    <a:uFillTx/>
                    <a:latin typeface="Arial" charset="0"/>
                    <a:ea typeface="ＭＳ Ｐゴシック" charset="0"/>
                    <a:cs typeface="+mn-cs"/>
                  </a:rPr>
                  <a:t>transmit new segment(s), as allowed</a:t>
                </a:r>
              </a:p>
              <a:p>
                <a:pPr marL="0" marR="0" lvl="0" indent="0" algn="l"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9" name="Line 188">
                <a:extLst>
                  <a:ext uri="{FF2B5EF4-FFF2-40B4-BE49-F238E27FC236}">
                    <a16:creationId xmlns:a16="http://schemas.microsoft.com/office/drawing/2014/main" id="{77E99221-132E-174B-8CBE-C1A955C064C2}"/>
                  </a:ext>
                </a:extLst>
              </p:cNvPr>
              <p:cNvSpPr>
                <a:spLocks noChangeShapeType="1"/>
              </p:cNvSpPr>
              <p:nvPr/>
            </p:nvSpPr>
            <p:spPr bwMode="auto">
              <a:xfrm>
                <a:off x="2744" y="934"/>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Text Box 189">
                <a:extLst>
                  <a:ext uri="{FF2B5EF4-FFF2-40B4-BE49-F238E27FC236}">
                    <a16:creationId xmlns:a16="http://schemas.microsoft.com/office/drawing/2014/main" id="{321F9ADE-2971-8D42-964D-F2D594BDE59B}"/>
                  </a:ext>
                </a:extLst>
              </p:cNvPr>
              <p:cNvSpPr txBox="1">
                <a:spLocks noChangeArrowheads="1"/>
              </p:cNvSpPr>
              <p:nvPr/>
            </p:nvSpPr>
            <p:spPr bwMode="auto">
              <a:xfrm>
                <a:off x="2697" y="798"/>
                <a:ext cx="471"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new ACK</a:t>
                </a:r>
              </a:p>
            </p:txBody>
          </p:sp>
        </p:grpSp>
        <p:sp>
          <p:nvSpPr>
            <p:cNvPr id="186" name="Freeform 205">
              <a:extLst>
                <a:ext uri="{FF2B5EF4-FFF2-40B4-BE49-F238E27FC236}">
                  <a16:creationId xmlns:a16="http://schemas.microsoft.com/office/drawing/2014/main" id="{B9844AE8-814B-7A49-BCA7-110579E99E1F}"/>
                </a:ext>
              </a:extLst>
            </p:cNvPr>
            <p:cNvSpPr>
              <a:spLocks/>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Freeform 206">
              <a:extLst>
                <a:ext uri="{FF2B5EF4-FFF2-40B4-BE49-F238E27FC236}">
                  <a16:creationId xmlns:a16="http://schemas.microsoft.com/office/drawing/2014/main" id="{750DB278-39B5-E245-8F7C-23929FAC1479}"/>
                </a:ext>
              </a:extLst>
            </p:cNvPr>
            <p:cNvSpPr>
              <a:spLocks/>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207">
              <a:extLst>
                <a:ext uri="{FF2B5EF4-FFF2-40B4-BE49-F238E27FC236}">
                  <a16:creationId xmlns:a16="http://schemas.microsoft.com/office/drawing/2014/main" id="{4E427184-7EF7-C840-827D-A9660DD49F4A}"/>
                </a:ext>
              </a:extLst>
            </p:cNvPr>
            <p:cNvGrpSpPr>
              <a:grpSpLocks/>
            </p:cNvGrpSpPr>
            <p:nvPr/>
          </p:nvGrpSpPr>
          <p:grpSpPr bwMode="auto">
            <a:xfrm>
              <a:off x="1445" y="859"/>
              <a:ext cx="740" cy="388"/>
              <a:chOff x="4254" y="2922"/>
              <a:chExt cx="740" cy="388"/>
            </a:xfrm>
          </p:grpSpPr>
          <p:sp>
            <p:nvSpPr>
              <p:cNvPr id="195" name="Text Box 208">
                <a:extLst>
                  <a:ext uri="{FF2B5EF4-FFF2-40B4-BE49-F238E27FC236}">
                    <a16:creationId xmlns:a16="http://schemas.microsoft.com/office/drawing/2014/main" id="{7E5221C3-2422-AB42-AB8F-F98DF12DC473}"/>
                  </a:ext>
                </a:extLst>
              </p:cNvPr>
              <p:cNvSpPr txBox="1">
                <a:spLocks noChangeArrowheads="1"/>
              </p:cNvSpPr>
              <p:nvPr/>
            </p:nvSpPr>
            <p:spPr bwMode="auto">
              <a:xfrm>
                <a:off x="4254" y="3062"/>
                <a:ext cx="740" cy="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a:t>
                </a:r>
              </a:p>
              <a:p>
                <a:pPr marL="0" marR="0" lvl="0" indent="0" algn="ctr" defTabSz="914400" rtl="0" eaLnBrk="1" fontAlgn="base" latinLnBrk="0" hangingPunct="1">
                  <a:lnSpc>
                    <a:spcPct val="8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6" name="Line 209">
                <a:extLst>
                  <a:ext uri="{FF2B5EF4-FFF2-40B4-BE49-F238E27FC236}">
                    <a16:creationId xmlns:a16="http://schemas.microsoft.com/office/drawing/2014/main" id="{0ED363ED-03C6-214E-BEF4-679C86095020}"/>
                  </a:ext>
                </a:extLst>
              </p:cNvPr>
              <p:cNvSpPr>
                <a:spLocks noChangeShapeType="1"/>
              </p:cNvSpPr>
              <p:nvPr/>
            </p:nvSpPr>
            <p:spPr bwMode="auto">
              <a:xfrm>
                <a:off x="4353" y="3071"/>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7" name="Text Box 210">
                <a:extLst>
                  <a:ext uri="{FF2B5EF4-FFF2-40B4-BE49-F238E27FC236}">
                    <a16:creationId xmlns:a16="http://schemas.microsoft.com/office/drawing/2014/main" id="{2593DC72-BD77-FC4D-AA2D-CA14FF49E8C6}"/>
                  </a:ext>
                </a:extLst>
              </p:cNvPr>
              <p:cNvSpPr txBox="1">
                <a:spLocks noChangeArrowheads="1"/>
              </p:cNvSpPr>
              <p:nvPr/>
            </p:nvSpPr>
            <p:spPr bwMode="auto">
              <a:xfrm>
                <a:off x="4295" y="2922"/>
                <a:ext cx="656"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duplicate ACK</a:t>
                </a:r>
              </a:p>
            </p:txBody>
          </p:sp>
        </p:grpSp>
        <p:sp>
          <p:nvSpPr>
            <p:cNvPr id="189" name="Freeform 211">
              <a:extLst>
                <a:ext uri="{FF2B5EF4-FFF2-40B4-BE49-F238E27FC236}">
                  <a16:creationId xmlns:a16="http://schemas.microsoft.com/office/drawing/2014/main" id="{3E6B1AA0-4286-9245-837B-6CBC21CE7E5B}"/>
                </a:ext>
              </a:extLst>
            </p:cNvPr>
            <p:cNvSpPr>
              <a:spLocks/>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34">
              <a:extLst>
                <a:ext uri="{FF2B5EF4-FFF2-40B4-BE49-F238E27FC236}">
                  <a16:creationId xmlns:a16="http://schemas.microsoft.com/office/drawing/2014/main" id="{F4D43A0C-EE6E-EC4A-8B33-48E0CE84AD67}"/>
                </a:ext>
              </a:extLst>
            </p:cNvPr>
            <p:cNvSpPr>
              <a:spLocks noChangeShapeType="1"/>
            </p:cNvSpPr>
            <p:nvPr/>
          </p:nvSpPr>
          <p:spPr bwMode="auto">
            <a:xfrm>
              <a:off x="536" y="1649"/>
              <a:ext cx="752" cy="1"/>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235">
              <a:extLst>
                <a:ext uri="{FF2B5EF4-FFF2-40B4-BE49-F238E27FC236}">
                  <a16:creationId xmlns:a16="http://schemas.microsoft.com/office/drawing/2014/main" id="{A04F248C-CB56-5341-9121-CD7548EA20D6}"/>
                </a:ext>
              </a:extLst>
            </p:cNvPr>
            <p:cNvGrpSpPr>
              <a:grpSpLocks/>
            </p:cNvGrpSpPr>
            <p:nvPr/>
          </p:nvGrpSpPr>
          <p:grpSpPr bwMode="auto">
            <a:xfrm>
              <a:off x="495" y="1255"/>
              <a:ext cx="785" cy="429"/>
              <a:chOff x="517" y="936"/>
              <a:chExt cx="785" cy="429"/>
            </a:xfrm>
          </p:grpSpPr>
          <p:sp>
            <p:nvSpPr>
              <p:cNvPr id="192" name="Text Box 236">
                <a:extLst>
                  <a:ext uri="{FF2B5EF4-FFF2-40B4-BE49-F238E27FC236}">
                    <a16:creationId xmlns:a16="http://schemas.microsoft.com/office/drawing/2014/main" id="{DFCAD05B-CECB-F74A-83C0-04809C56403D}"/>
                  </a:ext>
                </a:extLst>
              </p:cNvPr>
              <p:cNvSpPr txBox="1">
                <a:spLocks noChangeArrowheads="1"/>
              </p:cNvSpPr>
              <p:nvPr/>
            </p:nvSpPr>
            <p:spPr bwMode="auto">
              <a:xfrm>
                <a:off x="816" y="936"/>
                <a:ext cx="175" cy="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sp>
            <p:nvSpPr>
              <p:cNvPr id="193" name="Text Box 237">
                <a:extLst>
                  <a:ext uri="{FF2B5EF4-FFF2-40B4-BE49-F238E27FC236}">
                    <a16:creationId xmlns:a16="http://schemas.microsoft.com/office/drawing/2014/main" id="{74E71529-C1EB-3448-B321-63BB937B34FE}"/>
                  </a:ext>
                </a:extLst>
              </p:cNvPr>
              <p:cNvSpPr txBox="1">
                <a:spLocks noChangeArrowheads="1"/>
              </p:cNvSpPr>
              <p:nvPr/>
            </p:nvSpPr>
            <p:spPr bwMode="auto">
              <a:xfrm>
                <a:off x="517" y="1063"/>
                <a:ext cx="785" cy="3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cwnd = 1 MSS</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ssthresh = 64 KB</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charset="0"/>
                    <a:ea typeface="ＭＳ Ｐゴシック" charset="0"/>
                    <a:cs typeface="+mn-cs"/>
                  </a:rPr>
                  <a:t>dupACKcount = 0</a:t>
                </a: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94" name="Line 238">
                <a:extLst>
                  <a:ext uri="{FF2B5EF4-FFF2-40B4-BE49-F238E27FC236}">
                    <a16:creationId xmlns:a16="http://schemas.microsoft.com/office/drawing/2014/main" id="{6EA26674-D5C9-9744-9287-ED272FC85120}"/>
                  </a:ext>
                </a:extLst>
              </p:cNvPr>
              <p:cNvSpPr>
                <a:spLocks noChangeShapeType="1"/>
              </p:cNvSpPr>
              <p:nvPr/>
            </p:nvSpPr>
            <p:spPr bwMode="auto">
              <a:xfrm>
                <a:off x="641" y="1078"/>
                <a:ext cx="53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206" name="Group 255">
            <a:extLst>
              <a:ext uri="{FF2B5EF4-FFF2-40B4-BE49-F238E27FC236}">
                <a16:creationId xmlns:a16="http://schemas.microsoft.com/office/drawing/2014/main" id="{A2B043F7-099D-4D44-B22F-E06E9FF1DB1B}"/>
              </a:ext>
            </a:extLst>
          </p:cNvPr>
          <p:cNvGrpSpPr>
            <a:grpSpLocks/>
          </p:cNvGrpSpPr>
          <p:nvPr/>
        </p:nvGrpSpPr>
        <p:grpSpPr bwMode="auto">
          <a:xfrm>
            <a:off x="2405063" y="2982232"/>
            <a:ext cx="3167062" cy="1312862"/>
            <a:chOff x="509" y="1766"/>
            <a:chExt cx="1995" cy="827"/>
          </a:xfrm>
        </p:grpSpPr>
        <p:pic>
          <p:nvPicPr>
            <p:cNvPr id="207" name="Picture 252">
              <a:extLst>
                <a:ext uri="{FF2B5EF4-FFF2-40B4-BE49-F238E27FC236}">
                  <a16:creationId xmlns:a16="http://schemas.microsoft.com/office/drawing/2014/main" id="{13117D26-6951-3D4A-A5F0-C71B4A0E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8" name="Picture 253">
              <a:extLst>
                <a:ext uri="{FF2B5EF4-FFF2-40B4-BE49-F238E27FC236}">
                  <a16:creationId xmlns:a16="http://schemas.microsoft.com/office/drawing/2014/main" id="{DB7493BD-9E6A-CC43-BB12-1EF71B37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9" name="Picture 254">
              <a:extLst>
                <a:ext uri="{FF2B5EF4-FFF2-40B4-BE49-F238E27FC236}">
                  <a16:creationId xmlns:a16="http://schemas.microsoft.com/office/drawing/2014/main" id="{919A68A3-008C-A945-88F7-16E52DA2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210" name="Group 297">
            <a:extLst>
              <a:ext uri="{FF2B5EF4-FFF2-40B4-BE49-F238E27FC236}">
                <a16:creationId xmlns:a16="http://schemas.microsoft.com/office/drawing/2014/main" id="{439C2129-4880-6149-9CCA-EB3347A6F350}"/>
              </a:ext>
            </a:extLst>
          </p:cNvPr>
          <p:cNvGrpSpPr>
            <a:grpSpLocks/>
          </p:cNvGrpSpPr>
          <p:nvPr/>
        </p:nvGrpSpPr>
        <p:grpSpPr bwMode="auto">
          <a:xfrm>
            <a:off x="5102225" y="1208994"/>
            <a:ext cx="4333875" cy="3243263"/>
            <a:chOff x="2205" y="641"/>
            <a:chExt cx="2730" cy="2043"/>
          </a:xfrm>
        </p:grpSpPr>
        <p:grpSp>
          <p:nvGrpSpPr>
            <p:cNvPr id="211" name="Group 282">
              <a:extLst>
                <a:ext uri="{FF2B5EF4-FFF2-40B4-BE49-F238E27FC236}">
                  <a16:creationId xmlns:a16="http://schemas.microsoft.com/office/drawing/2014/main" id="{6BDFE812-AF51-D241-B4AE-BA4F204E8DF8}"/>
                </a:ext>
              </a:extLst>
            </p:cNvPr>
            <p:cNvGrpSpPr>
              <a:grpSpLocks/>
            </p:cNvGrpSpPr>
            <p:nvPr/>
          </p:nvGrpSpPr>
          <p:grpSpPr bwMode="auto">
            <a:xfrm>
              <a:off x="3381" y="2381"/>
              <a:ext cx="583" cy="303"/>
              <a:chOff x="1166" y="3601"/>
              <a:chExt cx="583" cy="303"/>
            </a:xfrm>
          </p:grpSpPr>
          <p:grpSp>
            <p:nvGrpSpPr>
              <p:cNvPr id="222" name="Group 283">
                <a:extLst>
                  <a:ext uri="{FF2B5EF4-FFF2-40B4-BE49-F238E27FC236}">
                    <a16:creationId xmlns:a16="http://schemas.microsoft.com/office/drawing/2014/main" id="{82205633-61E5-A34B-80F4-B06EBB50B0C8}"/>
                  </a:ext>
                </a:extLst>
              </p:cNvPr>
              <p:cNvGrpSpPr>
                <a:grpSpLocks/>
              </p:cNvGrpSpPr>
              <p:nvPr/>
            </p:nvGrpSpPr>
            <p:grpSpPr bwMode="auto">
              <a:xfrm>
                <a:off x="1166" y="3601"/>
                <a:ext cx="583" cy="303"/>
                <a:chOff x="990" y="4570"/>
                <a:chExt cx="597" cy="380"/>
              </a:xfrm>
            </p:grpSpPr>
            <p:pic>
              <p:nvPicPr>
                <p:cNvPr id="224" name="Picture 284">
                  <a:extLst>
                    <a:ext uri="{FF2B5EF4-FFF2-40B4-BE49-F238E27FC236}">
                      <a16:creationId xmlns:a16="http://schemas.microsoft.com/office/drawing/2014/main" id="{123D55D6-C521-5C4A-A99B-9A81EB885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5" name="Rectangle 285">
                  <a:extLst>
                    <a:ext uri="{FF2B5EF4-FFF2-40B4-BE49-F238E27FC236}">
                      <a16:creationId xmlns:a16="http://schemas.microsoft.com/office/drawing/2014/main" id="{5A2AADA4-95A5-1140-A8E2-F7E1D634D77A}"/>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23" name="Text Box 286">
                <a:extLst>
                  <a:ext uri="{FF2B5EF4-FFF2-40B4-BE49-F238E27FC236}">
                    <a16:creationId xmlns:a16="http://schemas.microsoft.com/office/drawing/2014/main" id="{A04DE5D7-1E27-9345-953B-F2F6817401D2}"/>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2" name="Group 287">
              <a:extLst>
                <a:ext uri="{FF2B5EF4-FFF2-40B4-BE49-F238E27FC236}">
                  <a16:creationId xmlns:a16="http://schemas.microsoft.com/office/drawing/2014/main" id="{0901017F-3507-C540-B99D-306E862349DB}"/>
                </a:ext>
              </a:extLst>
            </p:cNvPr>
            <p:cNvGrpSpPr>
              <a:grpSpLocks/>
            </p:cNvGrpSpPr>
            <p:nvPr/>
          </p:nvGrpSpPr>
          <p:grpSpPr bwMode="auto">
            <a:xfrm>
              <a:off x="2205" y="700"/>
              <a:ext cx="583" cy="303"/>
              <a:chOff x="1166" y="3601"/>
              <a:chExt cx="583" cy="303"/>
            </a:xfrm>
          </p:grpSpPr>
          <p:grpSp>
            <p:nvGrpSpPr>
              <p:cNvPr id="218" name="Group 288">
                <a:extLst>
                  <a:ext uri="{FF2B5EF4-FFF2-40B4-BE49-F238E27FC236}">
                    <a16:creationId xmlns:a16="http://schemas.microsoft.com/office/drawing/2014/main" id="{6BA56D00-0006-F044-83B1-AAE6B004468E}"/>
                  </a:ext>
                </a:extLst>
              </p:cNvPr>
              <p:cNvGrpSpPr>
                <a:grpSpLocks/>
              </p:cNvGrpSpPr>
              <p:nvPr/>
            </p:nvGrpSpPr>
            <p:grpSpPr bwMode="auto">
              <a:xfrm>
                <a:off x="1166" y="3601"/>
                <a:ext cx="583" cy="303"/>
                <a:chOff x="990" y="4570"/>
                <a:chExt cx="597" cy="380"/>
              </a:xfrm>
            </p:grpSpPr>
            <p:pic>
              <p:nvPicPr>
                <p:cNvPr id="220" name="Picture 289">
                  <a:extLst>
                    <a:ext uri="{FF2B5EF4-FFF2-40B4-BE49-F238E27FC236}">
                      <a16:creationId xmlns:a16="http://schemas.microsoft.com/office/drawing/2014/main" id="{C017D357-3300-D245-BAF6-F1F404699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1" name="Rectangle 290">
                  <a:extLst>
                    <a:ext uri="{FF2B5EF4-FFF2-40B4-BE49-F238E27FC236}">
                      <a16:creationId xmlns:a16="http://schemas.microsoft.com/office/drawing/2014/main" id="{71EEC757-0CB1-5245-8660-0181A2DC62D4}"/>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9" name="Text Box 291">
                <a:extLst>
                  <a:ext uri="{FF2B5EF4-FFF2-40B4-BE49-F238E27FC236}">
                    <a16:creationId xmlns:a16="http://schemas.microsoft.com/office/drawing/2014/main" id="{FEBEF8FC-A920-4A49-A1BF-3B6F2FA29D39}"/>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nvGrpSpPr>
            <p:cNvPr id="213" name="Group 292">
              <a:extLst>
                <a:ext uri="{FF2B5EF4-FFF2-40B4-BE49-F238E27FC236}">
                  <a16:creationId xmlns:a16="http://schemas.microsoft.com/office/drawing/2014/main" id="{2201CF4D-D367-D544-9B09-D38B651E98BE}"/>
                </a:ext>
              </a:extLst>
            </p:cNvPr>
            <p:cNvGrpSpPr>
              <a:grpSpLocks/>
            </p:cNvGrpSpPr>
            <p:nvPr/>
          </p:nvGrpSpPr>
          <p:grpSpPr bwMode="auto">
            <a:xfrm>
              <a:off x="4352" y="641"/>
              <a:ext cx="583" cy="303"/>
              <a:chOff x="1166" y="3601"/>
              <a:chExt cx="583" cy="303"/>
            </a:xfrm>
          </p:grpSpPr>
          <p:grpSp>
            <p:nvGrpSpPr>
              <p:cNvPr id="214" name="Group 293">
                <a:extLst>
                  <a:ext uri="{FF2B5EF4-FFF2-40B4-BE49-F238E27FC236}">
                    <a16:creationId xmlns:a16="http://schemas.microsoft.com/office/drawing/2014/main" id="{255AC563-CE69-7346-8853-7B52DB2C3916}"/>
                  </a:ext>
                </a:extLst>
              </p:cNvPr>
              <p:cNvGrpSpPr>
                <a:grpSpLocks/>
              </p:cNvGrpSpPr>
              <p:nvPr/>
            </p:nvGrpSpPr>
            <p:grpSpPr bwMode="auto">
              <a:xfrm>
                <a:off x="1166" y="3601"/>
                <a:ext cx="583" cy="303"/>
                <a:chOff x="990" y="4570"/>
                <a:chExt cx="597" cy="380"/>
              </a:xfrm>
            </p:grpSpPr>
            <p:pic>
              <p:nvPicPr>
                <p:cNvPr id="216" name="Picture 294">
                  <a:extLst>
                    <a:ext uri="{FF2B5EF4-FFF2-40B4-BE49-F238E27FC236}">
                      <a16:creationId xmlns:a16="http://schemas.microsoft.com/office/drawing/2014/main" id="{3CFEE67E-B886-8D4D-9258-34C8D95DC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7" name="Rectangle 295">
                  <a:extLst>
                    <a:ext uri="{FF2B5EF4-FFF2-40B4-BE49-F238E27FC236}">
                      <a16:creationId xmlns:a16="http://schemas.microsoft.com/office/drawing/2014/main" id="{E84E7D88-9214-BA40-BC66-CD8AA28583A0}"/>
                    </a:ext>
                  </a:extLst>
                </p:cNvPr>
                <p:cNvSpPr>
                  <a:spLocks noChangeArrowheads="1"/>
                </p:cNvSpPr>
                <p:nvPr/>
              </p:nvSpPr>
              <p:spPr bwMode="auto">
                <a:xfrm>
                  <a:off x="1124" y="4679"/>
                  <a:ext cx="356" cy="148"/>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5" name="Text Box 296">
                <a:extLst>
                  <a:ext uri="{FF2B5EF4-FFF2-40B4-BE49-F238E27FC236}">
                    <a16:creationId xmlns:a16="http://schemas.microsoft.com/office/drawing/2014/main" id="{C078F33E-5513-B743-BE29-CF96B31ECD31}"/>
                  </a:ext>
                </a:extLst>
              </p:cNvPr>
              <p:cNvSpPr txBox="1">
                <a:spLocks noChangeArrowheads="1"/>
              </p:cNvSpPr>
              <p:nvPr/>
            </p:nvSpPr>
            <p:spPr bwMode="auto">
              <a:xfrm>
                <a:off x="1274" y="3633"/>
                <a:ext cx="397"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New</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200" b="1" i="1" u="none" strike="noStrike" kern="1200" cap="none" spc="0" normalizeH="0" baseline="0" noProof="0">
                    <a:ln>
                      <a:noFill/>
                    </a:ln>
                    <a:solidFill>
                      <a:srgbClr val="3333CC"/>
                    </a:solidFill>
                    <a:effectLst/>
                    <a:uLnTx/>
                    <a:uFillTx/>
                    <a:latin typeface="Comic Sans MS" charset="0"/>
                    <a:ea typeface="ＭＳ Ｐゴシック" charset="0"/>
                    <a:cs typeface="+mn-cs"/>
                  </a:rPr>
                  <a:t>ACK!</a:t>
                </a:r>
              </a:p>
            </p:txBody>
          </p:sp>
        </p:grpSp>
      </p:grpSp>
      <p:sp>
        <p:nvSpPr>
          <p:cNvPr id="109" name="Slide Number Placeholder 2">
            <a:extLst>
              <a:ext uri="{FF2B5EF4-FFF2-40B4-BE49-F238E27FC236}">
                <a16:creationId xmlns:a16="http://schemas.microsoft.com/office/drawing/2014/main" id="{C089E069-434F-034B-BDE6-6D2F3D363D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345404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74F478D-DE16-44D7-A003-439E8E14A6F9}"/>
              </a:ext>
            </a:extLst>
          </p:cNvPr>
          <p:cNvSpPr>
            <a:spLocks noGrp="1"/>
          </p:cNvSpPr>
          <p:nvPr>
            <p:ph type="sldNum" sz="quarter" idx="4"/>
          </p:nvPr>
        </p:nvSpPr>
        <p:spPr/>
        <p:txBody>
          <a:bodyPr/>
          <a:lstStyle/>
          <a:p>
            <a:r>
              <a:rPr lang="en-US"/>
              <a:t>Transport Layer: 3-</a:t>
            </a:r>
            <a:fld id="{C4204591-24BD-A542-B9D5-F8D8A88D2FEE}" type="slidenum">
              <a:rPr lang="en-US" smtClean="0"/>
              <a:pPr/>
              <a:t>104</a:t>
            </a:fld>
            <a:endParaRPr lang="en-US" dirty="0"/>
          </a:p>
        </p:txBody>
      </p:sp>
      <p:sp>
        <p:nvSpPr>
          <p:cNvPr id="7" name="Title 1">
            <a:extLst>
              <a:ext uri="{FF2B5EF4-FFF2-40B4-BE49-F238E27FC236}">
                <a16:creationId xmlns:a16="http://schemas.microsoft.com/office/drawing/2014/main" id="{FE806E17-434C-4A67-AD91-F67B280273B0}"/>
              </a:ext>
            </a:extLst>
          </p:cNvPr>
          <p:cNvSpPr>
            <a:spLocks noGrp="1"/>
          </p:cNvSpPr>
          <p:nvPr>
            <p:ph type="title"/>
          </p:nvPr>
        </p:nvSpPr>
        <p:spPr>
          <a:xfrm>
            <a:off x="807868" y="266330"/>
            <a:ext cx="11398242" cy="861254"/>
          </a:xfrm>
        </p:spPr>
        <p:txBody>
          <a:bodyPr>
            <a:normAutofit/>
          </a:bodyPr>
          <a:lstStyle/>
          <a:p>
            <a:r>
              <a:rPr lang="en-US" sz="4800" dirty="0"/>
              <a:t>Summary: TCP congestion control</a:t>
            </a:r>
            <a:endParaRPr lang="en-US" sz="4400" b="0" dirty="0"/>
          </a:p>
        </p:txBody>
      </p:sp>
      <p:sp>
        <p:nvSpPr>
          <p:cNvPr id="8" name="TextBox 7">
            <a:extLst>
              <a:ext uri="{FF2B5EF4-FFF2-40B4-BE49-F238E27FC236}">
                <a16:creationId xmlns:a16="http://schemas.microsoft.com/office/drawing/2014/main" id="{DE32C5E5-4690-4066-A3AA-8577D2DCB1B9}"/>
              </a:ext>
            </a:extLst>
          </p:cNvPr>
          <p:cNvSpPr txBox="1"/>
          <p:nvPr/>
        </p:nvSpPr>
        <p:spPr>
          <a:xfrm>
            <a:off x="838200" y="1455939"/>
            <a:ext cx="11124616" cy="4165200"/>
          </a:xfrm>
          <a:prstGeom prst="rect">
            <a:avLst/>
          </a:prstGeom>
          <a:noFill/>
        </p:spPr>
        <p:txBody>
          <a:bodyPr wrap="square">
            <a:spAutoFit/>
          </a:bodyPr>
          <a:lstStyle/>
          <a:p>
            <a:pPr>
              <a:buFont typeface="Wingdings" pitchFamily="2" charset="2"/>
              <a:buChar char="q"/>
              <a:defRPr/>
            </a:pPr>
            <a:r>
              <a:rPr lang="en-US" sz="2400" dirty="0">
                <a:latin typeface="Tahoma" charset="0"/>
              </a:rPr>
              <a:t> </a:t>
            </a:r>
            <a:r>
              <a:rPr lang="en-US" sz="2400" dirty="0">
                <a:latin typeface="+mj-lt"/>
              </a:rPr>
              <a:t>When </a:t>
            </a:r>
            <a:r>
              <a:rPr lang="en-US" sz="2400" dirty="0" err="1">
                <a:solidFill>
                  <a:srgbClr val="FF0000"/>
                </a:solidFill>
                <a:latin typeface="+mj-lt"/>
              </a:rPr>
              <a:t>CongWin</a:t>
            </a:r>
            <a:r>
              <a:rPr lang="en-US" sz="2400" dirty="0">
                <a:latin typeface="+mj-lt"/>
              </a:rPr>
              <a:t> is below </a:t>
            </a:r>
            <a:r>
              <a:rPr lang="en-US" sz="2400" dirty="0">
                <a:solidFill>
                  <a:srgbClr val="FF0000"/>
                </a:solidFill>
                <a:latin typeface="+mj-lt"/>
              </a:rPr>
              <a:t>Threshold</a:t>
            </a:r>
            <a:r>
              <a:rPr lang="en-US" sz="2400" dirty="0">
                <a:latin typeface="+mj-lt"/>
              </a:rPr>
              <a:t>, sender in </a:t>
            </a:r>
            <a:r>
              <a:rPr lang="en-US" sz="2400" b="1" dirty="0">
                <a:solidFill>
                  <a:schemeClr val="accent2"/>
                </a:solidFill>
                <a:latin typeface="+mj-lt"/>
              </a:rPr>
              <a:t>slow start</a:t>
            </a:r>
          </a:p>
          <a:p>
            <a:pPr>
              <a:defRPr/>
            </a:pPr>
            <a:r>
              <a:rPr lang="en-US" sz="2400" dirty="0">
                <a:latin typeface="+mj-lt"/>
              </a:rPr>
              <a:t>    phase, window grows exponentially.</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err="1">
                <a:solidFill>
                  <a:srgbClr val="FF0000"/>
                </a:solidFill>
                <a:latin typeface="+mj-lt"/>
              </a:rPr>
              <a:t>CongWin</a:t>
            </a:r>
            <a:r>
              <a:rPr lang="en-US" sz="2400" dirty="0">
                <a:latin typeface="+mj-lt"/>
              </a:rPr>
              <a:t> is above </a:t>
            </a:r>
            <a:r>
              <a:rPr lang="en-US" sz="2400" dirty="0">
                <a:solidFill>
                  <a:srgbClr val="FF0000"/>
                </a:solidFill>
                <a:latin typeface="+mj-lt"/>
              </a:rPr>
              <a:t>Threshold,</a:t>
            </a:r>
            <a:r>
              <a:rPr lang="en-US" sz="2400" dirty="0">
                <a:latin typeface="+mj-lt"/>
              </a:rPr>
              <a:t> sender is in </a:t>
            </a:r>
            <a:r>
              <a:rPr lang="en-US" sz="2400" b="1" dirty="0">
                <a:solidFill>
                  <a:schemeClr val="accent6"/>
                </a:solidFill>
                <a:latin typeface="+mj-lt"/>
              </a:rPr>
              <a:t>congestion</a:t>
            </a:r>
          </a:p>
          <a:p>
            <a:pPr>
              <a:defRPr/>
            </a:pPr>
            <a:r>
              <a:rPr lang="en-US" sz="2400" b="1" dirty="0">
                <a:solidFill>
                  <a:schemeClr val="accent6"/>
                </a:solidFill>
                <a:latin typeface="+mj-lt"/>
              </a:rPr>
              <a:t>   avoidance </a:t>
            </a:r>
            <a:r>
              <a:rPr lang="en-US" sz="2400" dirty="0">
                <a:latin typeface="+mj-lt"/>
              </a:rPr>
              <a:t>phase, window grows linearly.</a:t>
            </a:r>
          </a:p>
          <a:p>
            <a:pPr>
              <a:defRPr/>
            </a:pPr>
            <a:endParaRPr lang="en-US" sz="2400" dirty="0">
              <a:latin typeface="+mj-lt"/>
            </a:endParaRPr>
          </a:p>
          <a:p>
            <a:pPr>
              <a:buFont typeface="Wingdings" pitchFamily="2" charset="2"/>
              <a:buChar char="q"/>
              <a:defRPr/>
            </a:pPr>
            <a:r>
              <a:rPr lang="en-US" sz="2400" dirty="0">
                <a:latin typeface="+mj-lt"/>
              </a:rPr>
              <a:t> When a </a:t>
            </a:r>
            <a:r>
              <a:rPr lang="en-US" sz="2400" dirty="0">
                <a:solidFill>
                  <a:srgbClr val="FF0000"/>
                </a:solidFill>
                <a:latin typeface="+mj-lt"/>
              </a:rPr>
              <a:t>triple duplicate ACK </a:t>
            </a:r>
            <a:r>
              <a:rPr lang="en-US" sz="2400" dirty="0">
                <a:latin typeface="+mj-lt"/>
              </a:rPr>
              <a:t>occurs, </a:t>
            </a:r>
            <a:r>
              <a:rPr lang="en-US" sz="2400" dirty="0">
                <a:solidFill>
                  <a:srgbClr val="FF0000"/>
                </a:solidFill>
                <a:latin typeface="+mj-lt"/>
              </a:rPr>
              <a:t>Threshold</a:t>
            </a:r>
            <a:r>
              <a:rPr lang="en-US" sz="2400" dirty="0">
                <a:latin typeface="+mj-lt"/>
              </a:rPr>
              <a:t> set to</a:t>
            </a:r>
          </a:p>
          <a:p>
            <a:pPr>
              <a:defRPr/>
            </a:pPr>
            <a:r>
              <a:rPr lang="en-US" sz="2400" dirty="0">
                <a:latin typeface="+mj-lt"/>
              </a:rPr>
              <a:t>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 </a:t>
            </a:r>
            <a:r>
              <a:rPr lang="en-US" sz="2400" dirty="0" err="1">
                <a:solidFill>
                  <a:srgbClr val="FF0000"/>
                </a:solidFill>
                <a:latin typeface="+mj-lt"/>
              </a:rPr>
              <a:t>CongWin</a:t>
            </a:r>
            <a:r>
              <a:rPr lang="en-US" sz="2400" dirty="0">
                <a:latin typeface="+mj-lt"/>
              </a:rPr>
              <a:t> set to </a:t>
            </a:r>
            <a:r>
              <a:rPr lang="en-US" sz="2400" dirty="0">
                <a:solidFill>
                  <a:srgbClr val="FF0000"/>
                </a:solidFill>
                <a:latin typeface="+mj-lt"/>
              </a:rPr>
              <a:t>Threshold + 3</a:t>
            </a:r>
            <a:r>
              <a:rPr lang="en-US" sz="2400" dirty="0">
                <a:latin typeface="+mj-lt"/>
              </a:rPr>
              <a:t>.</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a:solidFill>
                  <a:srgbClr val="FF0000"/>
                </a:solidFill>
                <a:latin typeface="+mj-lt"/>
              </a:rPr>
              <a:t>timeout</a:t>
            </a:r>
            <a:r>
              <a:rPr lang="en-US" sz="2400" dirty="0">
                <a:latin typeface="+mj-lt"/>
              </a:rPr>
              <a:t> occurs, </a:t>
            </a:r>
            <a:r>
              <a:rPr lang="en-US" sz="2400" dirty="0">
                <a:solidFill>
                  <a:srgbClr val="FF0000"/>
                </a:solidFill>
                <a:latin typeface="+mj-lt"/>
              </a:rPr>
              <a:t>Threshold</a:t>
            </a:r>
            <a:r>
              <a:rPr lang="en-US" sz="2400" dirty="0">
                <a:latin typeface="+mj-lt"/>
              </a:rPr>
              <a:t> set to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a:t>
            </a:r>
          </a:p>
          <a:p>
            <a:pPr>
              <a:defRPr/>
            </a:pPr>
            <a:r>
              <a:rPr lang="en-US" sz="2400" dirty="0">
                <a:solidFill>
                  <a:srgbClr val="FF0000"/>
                </a:solidFill>
                <a:latin typeface="+mj-lt"/>
              </a:rPr>
              <a:t>    </a:t>
            </a:r>
            <a:r>
              <a:rPr lang="en-US" sz="2400" dirty="0" err="1">
                <a:solidFill>
                  <a:srgbClr val="FF0000"/>
                </a:solidFill>
                <a:latin typeface="+mj-lt"/>
              </a:rPr>
              <a:t>CongWin</a:t>
            </a:r>
            <a:r>
              <a:rPr lang="en-US" sz="2400" dirty="0">
                <a:latin typeface="+mj-lt"/>
              </a:rPr>
              <a:t> is set to 1 MSS. </a:t>
            </a:r>
          </a:p>
        </p:txBody>
      </p:sp>
    </p:spTree>
    <p:extLst>
      <p:ext uri="{BB962C8B-B14F-4D97-AF65-F5344CB8AC3E}">
        <p14:creationId xmlns:p14="http://schemas.microsoft.com/office/powerpoint/2010/main" val="16003231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4">
            <a:extLst>
              <a:ext uri="{FF2B5EF4-FFF2-40B4-BE49-F238E27FC236}">
                <a16:creationId xmlns:a16="http://schemas.microsoft.com/office/drawing/2014/main" id="{5AAC8EA6-83A8-40DE-A92C-123A572B93BF}"/>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Transport</a:t>
            </a:r>
            <a:r>
              <a:rPr lang="en-US" altLang="en-US" sz="1400"/>
              <a:t> </a:t>
            </a:r>
            <a:r>
              <a:rPr lang="en-US" altLang="en-US" sz="1200"/>
              <a:t>Layer</a:t>
            </a:r>
          </a:p>
        </p:txBody>
      </p:sp>
      <p:sp>
        <p:nvSpPr>
          <p:cNvPr id="112643" name="Slide Number Placeholder 5">
            <a:extLst>
              <a:ext uri="{FF2B5EF4-FFF2-40B4-BE49-F238E27FC236}">
                <a16:creationId xmlns:a16="http://schemas.microsoft.com/office/drawing/2014/main" id="{B92A5EF5-CA1E-4CDB-9A5C-59A86A65F0F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547BB828-8E48-44DD-A143-57390911BFA4}" type="slidenum">
              <a:rPr lang="en-US" altLang="en-US" sz="1200"/>
              <a:pPr/>
              <a:t>105</a:t>
            </a:fld>
            <a:endParaRPr lang="en-US" altLang="en-US" sz="1200"/>
          </a:p>
        </p:txBody>
      </p:sp>
      <p:sp>
        <p:nvSpPr>
          <p:cNvPr id="106500" name="Rectangle 2">
            <a:extLst>
              <a:ext uri="{FF2B5EF4-FFF2-40B4-BE49-F238E27FC236}">
                <a16:creationId xmlns:a16="http://schemas.microsoft.com/office/drawing/2014/main" id="{41E6DEAC-DD9A-4AF4-8FF5-31B586F76712}"/>
              </a:ext>
            </a:extLst>
          </p:cNvPr>
          <p:cNvSpPr>
            <a:spLocks noGrp="1" noChangeArrowheads="1"/>
          </p:cNvSpPr>
          <p:nvPr>
            <p:ph type="title"/>
          </p:nvPr>
        </p:nvSpPr>
        <p:spPr>
          <a:xfrm>
            <a:off x="1844675" y="187326"/>
            <a:ext cx="7772400" cy="860425"/>
          </a:xfrm>
        </p:spPr>
        <p:txBody>
          <a:bodyPr/>
          <a:lstStyle/>
          <a:p>
            <a:pPr>
              <a:defRPr/>
            </a:pPr>
            <a:r>
              <a:rPr lang="en-US" sz="4000">
                <a:ea typeface="ＭＳ Ｐゴシック" charset="0"/>
              </a:rPr>
              <a:t>Summary: TCP Congestion Control</a:t>
            </a:r>
          </a:p>
        </p:txBody>
      </p:sp>
      <p:pic>
        <p:nvPicPr>
          <p:cNvPr id="112645" name="Picture 298" descr="underline_base">
            <a:extLst>
              <a:ext uri="{FF2B5EF4-FFF2-40B4-BE49-F238E27FC236}">
                <a16:creationId xmlns:a16="http://schemas.microsoft.com/office/drawing/2014/main" id="{8935AAE2-9519-42C9-9091-75FF48E6122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8" y="82867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1">
            <a:extLst>
              <a:ext uri="{FF2B5EF4-FFF2-40B4-BE49-F238E27FC236}">
                <a16:creationId xmlns:a16="http://schemas.microsoft.com/office/drawing/2014/main" id="{47117565-8FC0-4B3C-B3E5-1CAD8EDB0D45}"/>
              </a:ext>
            </a:extLst>
          </p:cNvPr>
          <p:cNvSpPr txBox="1"/>
          <p:nvPr/>
        </p:nvSpPr>
        <p:spPr>
          <a:xfrm>
            <a:off x="2157275" y="1455939"/>
            <a:ext cx="8364816" cy="4165200"/>
          </a:xfrm>
          <a:prstGeom prst="rect">
            <a:avLst/>
          </a:prstGeom>
          <a:noFill/>
        </p:spPr>
        <p:txBody>
          <a:bodyPr wrap="square">
            <a:spAutoFit/>
          </a:bodyPr>
          <a:lstStyle/>
          <a:p>
            <a:pPr>
              <a:buFont typeface="Wingdings" pitchFamily="2" charset="2"/>
              <a:buChar char="q"/>
              <a:defRPr/>
            </a:pPr>
            <a:r>
              <a:rPr lang="en-US" sz="2400" dirty="0">
                <a:latin typeface="Tahoma" charset="0"/>
              </a:rPr>
              <a:t> </a:t>
            </a:r>
            <a:r>
              <a:rPr lang="en-US" sz="2400" dirty="0">
                <a:latin typeface="+mj-lt"/>
              </a:rPr>
              <a:t>When </a:t>
            </a:r>
            <a:r>
              <a:rPr lang="en-US" sz="2400" dirty="0" err="1">
                <a:solidFill>
                  <a:srgbClr val="FF0000"/>
                </a:solidFill>
                <a:latin typeface="+mj-lt"/>
              </a:rPr>
              <a:t>CongWin</a:t>
            </a:r>
            <a:r>
              <a:rPr lang="en-US" sz="2400" dirty="0">
                <a:latin typeface="+mj-lt"/>
              </a:rPr>
              <a:t> is below </a:t>
            </a:r>
            <a:r>
              <a:rPr lang="en-US" sz="2400" dirty="0">
                <a:solidFill>
                  <a:srgbClr val="FF0000"/>
                </a:solidFill>
                <a:latin typeface="+mj-lt"/>
              </a:rPr>
              <a:t>Threshold</a:t>
            </a:r>
            <a:r>
              <a:rPr lang="en-US" sz="2400" dirty="0">
                <a:latin typeface="+mj-lt"/>
              </a:rPr>
              <a:t>, sender in </a:t>
            </a:r>
            <a:r>
              <a:rPr lang="en-US" sz="2400" b="1" dirty="0">
                <a:solidFill>
                  <a:schemeClr val="accent2"/>
                </a:solidFill>
                <a:latin typeface="+mj-lt"/>
              </a:rPr>
              <a:t>slow start</a:t>
            </a:r>
          </a:p>
          <a:p>
            <a:pPr>
              <a:defRPr/>
            </a:pPr>
            <a:r>
              <a:rPr lang="en-US" sz="2400" dirty="0">
                <a:latin typeface="+mj-lt"/>
              </a:rPr>
              <a:t>    phase, window grows exponentially.</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err="1">
                <a:solidFill>
                  <a:srgbClr val="FF0000"/>
                </a:solidFill>
                <a:latin typeface="+mj-lt"/>
              </a:rPr>
              <a:t>CongWin</a:t>
            </a:r>
            <a:r>
              <a:rPr lang="en-US" sz="2400" dirty="0">
                <a:latin typeface="+mj-lt"/>
              </a:rPr>
              <a:t> is above </a:t>
            </a:r>
            <a:r>
              <a:rPr lang="en-US" sz="2400" dirty="0">
                <a:solidFill>
                  <a:srgbClr val="FF0000"/>
                </a:solidFill>
                <a:latin typeface="+mj-lt"/>
              </a:rPr>
              <a:t>Threshold,</a:t>
            </a:r>
            <a:r>
              <a:rPr lang="en-US" sz="2400" dirty="0">
                <a:latin typeface="+mj-lt"/>
              </a:rPr>
              <a:t> sender is in </a:t>
            </a:r>
            <a:r>
              <a:rPr lang="en-US" sz="2400" b="1" dirty="0">
                <a:solidFill>
                  <a:schemeClr val="accent6"/>
                </a:solidFill>
                <a:latin typeface="+mj-lt"/>
              </a:rPr>
              <a:t>congestion</a:t>
            </a:r>
          </a:p>
          <a:p>
            <a:pPr>
              <a:defRPr/>
            </a:pPr>
            <a:r>
              <a:rPr lang="en-US" sz="2400" b="1" dirty="0">
                <a:solidFill>
                  <a:schemeClr val="accent6"/>
                </a:solidFill>
                <a:latin typeface="+mj-lt"/>
              </a:rPr>
              <a:t>   avoidance </a:t>
            </a:r>
            <a:r>
              <a:rPr lang="en-US" sz="2400" dirty="0">
                <a:latin typeface="+mj-lt"/>
              </a:rPr>
              <a:t>phase, window grows linearly.</a:t>
            </a:r>
          </a:p>
          <a:p>
            <a:pPr>
              <a:defRPr/>
            </a:pPr>
            <a:endParaRPr lang="en-US" sz="2400" dirty="0">
              <a:latin typeface="+mj-lt"/>
            </a:endParaRPr>
          </a:p>
          <a:p>
            <a:pPr>
              <a:buFont typeface="Wingdings" pitchFamily="2" charset="2"/>
              <a:buChar char="q"/>
              <a:defRPr/>
            </a:pPr>
            <a:r>
              <a:rPr lang="en-US" sz="2400" dirty="0">
                <a:latin typeface="+mj-lt"/>
              </a:rPr>
              <a:t> When a </a:t>
            </a:r>
            <a:r>
              <a:rPr lang="en-US" sz="2400" dirty="0">
                <a:solidFill>
                  <a:srgbClr val="FF0000"/>
                </a:solidFill>
                <a:latin typeface="+mj-lt"/>
              </a:rPr>
              <a:t>triple duplicate ACK </a:t>
            </a:r>
            <a:r>
              <a:rPr lang="en-US" sz="2400" dirty="0">
                <a:latin typeface="+mj-lt"/>
              </a:rPr>
              <a:t>occurs, </a:t>
            </a:r>
            <a:r>
              <a:rPr lang="en-US" sz="2400" dirty="0">
                <a:solidFill>
                  <a:srgbClr val="FF0000"/>
                </a:solidFill>
                <a:latin typeface="+mj-lt"/>
              </a:rPr>
              <a:t>Threshold</a:t>
            </a:r>
            <a:r>
              <a:rPr lang="en-US" sz="2400" dirty="0">
                <a:latin typeface="+mj-lt"/>
              </a:rPr>
              <a:t> set to</a:t>
            </a:r>
          </a:p>
          <a:p>
            <a:pPr>
              <a:defRPr/>
            </a:pPr>
            <a:r>
              <a:rPr lang="en-US" sz="2400" dirty="0">
                <a:latin typeface="+mj-lt"/>
              </a:rPr>
              <a:t>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 </a:t>
            </a:r>
            <a:r>
              <a:rPr lang="en-US" sz="2400" dirty="0" err="1">
                <a:solidFill>
                  <a:srgbClr val="FF0000"/>
                </a:solidFill>
                <a:latin typeface="+mj-lt"/>
              </a:rPr>
              <a:t>CongWin</a:t>
            </a:r>
            <a:r>
              <a:rPr lang="en-US" sz="2400" dirty="0">
                <a:latin typeface="+mj-lt"/>
              </a:rPr>
              <a:t> set to </a:t>
            </a:r>
            <a:r>
              <a:rPr lang="en-US" sz="2400" dirty="0">
                <a:solidFill>
                  <a:srgbClr val="FF0000"/>
                </a:solidFill>
                <a:latin typeface="+mj-lt"/>
              </a:rPr>
              <a:t>Threshold + 3</a:t>
            </a:r>
            <a:r>
              <a:rPr lang="en-US" sz="2400" dirty="0">
                <a:latin typeface="+mj-lt"/>
              </a:rPr>
              <a:t>.</a:t>
            </a:r>
          </a:p>
          <a:p>
            <a:pPr>
              <a:defRPr/>
            </a:pPr>
            <a:endParaRPr lang="en-US" sz="2400" dirty="0">
              <a:latin typeface="+mj-lt"/>
            </a:endParaRPr>
          </a:p>
          <a:p>
            <a:pPr>
              <a:buFont typeface="Wingdings" pitchFamily="2" charset="2"/>
              <a:buChar char="q"/>
              <a:defRPr/>
            </a:pPr>
            <a:r>
              <a:rPr lang="en-US" sz="2400" dirty="0">
                <a:latin typeface="+mj-lt"/>
              </a:rPr>
              <a:t> When </a:t>
            </a:r>
            <a:r>
              <a:rPr lang="en-US" sz="2400" dirty="0">
                <a:solidFill>
                  <a:srgbClr val="FF0000"/>
                </a:solidFill>
                <a:latin typeface="+mj-lt"/>
              </a:rPr>
              <a:t>timeout</a:t>
            </a:r>
            <a:r>
              <a:rPr lang="en-US" sz="2400" dirty="0">
                <a:latin typeface="+mj-lt"/>
              </a:rPr>
              <a:t> occurs, </a:t>
            </a:r>
            <a:r>
              <a:rPr lang="en-US" sz="2400" dirty="0">
                <a:solidFill>
                  <a:srgbClr val="FF0000"/>
                </a:solidFill>
                <a:latin typeface="+mj-lt"/>
              </a:rPr>
              <a:t>Threshold</a:t>
            </a:r>
            <a:r>
              <a:rPr lang="en-US" sz="2400" dirty="0">
                <a:latin typeface="+mj-lt"/>
              </a:rPr>
              <a:t> set to </a:t>
            </a:r>
            <a:r>
              <a:rPr lang="en-US" sz="2400" dirty="0" err="1">
                <a:solidFill>
                  <a:srgbClr val="FF0000"/>
                </a:solidFill>
                <a:latin typeface="+mj-lt"/>
              </a:rPr>
              <a:t>CongWin</a:t>
            </a:r>
            <a:r>
              <a:rPr lang="en-US" sz="2400" dirty="0">
                <a:solidFill>
                  <a:srgbClr val="FF0000"/>
                </a:solidFill>
                <a:latin typeface="+mj-lt"/>
              </a:rPr>
              <a:t>/2</a:t>
            </a:r>
            <a:r>
              <a:rPr lang="en-US" sz="2400" dirty="0">
                <a:latin typeface="+mj-lt"/>
              </a:rPr>
              <a:t> and</a:t>
            </a:r>
          </a:p>
          <a:p>
            <a:pPr>
              <a:defRPr/>
            </a:pPr>
            <a:r>
              <a:rPr lang="en-US" sz="2400" dirty="0">
                <a:solidFill>
                  <a:srgbClr val="FF0000"/>
                </a:solidFill>
                <a:latin typeface="+mj-lt"/>
              </a:rPr>
              <a:t>    </a:t>
            </a:r>
            <a:r>
              <a:rPr lang="en-US" sz="2400" dirty="0" err="1">
                <a:solidFill>
                  <a:srgbClr val="FF0000"/>
                </a:solidFill>
                <a:latin typeface="+mj-lt"/>
              </a:rPr>
              <a:t>CongWin</a:t>
            </a:r>
            <a:r>
              <a:rPr lang="en-US" sz="2400" dirty="0">
                <a:latin typeface="+mj-lt"/>
              </a:rPr>
              <a:t> is set to 1 MSS.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4">
            <a:extLst>
              <a:ext uri="{FF2B5EF4-FFF2-40B4-BE49-F238E27FC236}">
                <a16:creationId xmlns:a16="http://schemas.microsoft.com/office/drawing/2014/main" id="{88CFD14F-24EE-400D-81F3-3F0A92D4550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Transport</a:t>
            </a:r>
            <a:r>
              <a:rPr lang="en-US" altLang="en-US" sz="1400"/>
              <a:t> </a:t>
            </a:r>
            <a:r>
              <a:rPr lang="en-US" altLang="en-US" sz="1200"/>
              <a:t>Layer</a:t>
            </a:r>
          </a:p>
        </p:txBody>
      </p:sp>
      <p:sp>
        <p:nvSpPr>
          <p:cNvPr id="113667" name="Slide Number Placeholder 5">
            <a:extLst>
              <a:ext uri="{FF2B5EF4-FFF2-40B4-BE49-F238E27FC236}">
                <a16:creationId xmlns:a16="http://schemas.microsoft.com/office/drawing/2014/main" id="{84DB7599-173B-4A57-9F30-EDE1C1D165A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1200"/>
              <a:t>3-</a:t>
            </a:r>
            <a:fld id="{50F09F91-2974-4C17-8F88-283094CA1161}" type="slidenum">
              <a:rPr lang="en-US" altLang="en-US" sz="1200"/>
              <a:pPr/>
              <a:t>106</a:t>
            </a:fld>
            <a:endParaRPr lang="en-US" altLang="en-US" sz="1200"/>
          </a:p>
        </p:txBody>
      </p:sp>
      <p:sp>
        <p:nvSpPr>
          <p:cNvPr id="106500" name="Rectangle 2">
            <a:extLst>
              <a:ext uri="{FF2B5EF4-FFF2-40B4-BE49-F238E27FC236}">
                <a16:creationId xmlns:a16="http://schemas.microsoft.com/office/drawing/2014/main" id="{29E11CC3-2B22-4CD2-8E6E-26A6C8610FEC}"/>
              </a:ext>
            </a:extLst>
          </p:cNvPr>
          <p:cNvSpPr>
            <a:spLocks noGrp="1" noChangeArrowheads="1"/>
          </p:cNvSpPr>
          <p:nvPr>
            <p:ph type="title"/>
          </p:nvPr>
        </p:nvSpPr>
        <p:spPr>
          <a:xfrm>
            <a:off x="1844675" y="187326"/>
            <a:ext cx="7772400" cy="860425"/>
          </a:xfrm>
        </p:spPr>
        <p:txBody>
          <a:bodyPr/>
          <a:lstStyle/>
          <a:p>
            <a:pPr>
              <a:defRPr/>
            </a:pPr>
            <a:r>
              <a:rPr lang="en-US" sz="4000">
                <a:ea typeface="ＭＳ Ｐゴシック" charset="0"/>
              </a:rPr>
              <a:t>Summary: TCP Congestion Control</a:t>
            </a:r>
          </a:p>
        </p:txBody>
      </p:sp>
      <p:pic>
        <p:nvPicPr>
          <p:cNvPr id="113669" name="Picture 298" descr="underline_base">
            <a:extLst>
              <a:ext uri="{FF2B5EF4-FFF2-40B4-BE49-F238E27FC236}">
                <a16:creationId xmlns:a16="http://schemas.microsoft.com/office/drawing/2014/main" id="{A33C3EE3-D122-4BA2-9827-10498A20FD7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8" y="82867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Picture 3">
            <a:extLst>
              <a:ext uri="{FF2B5EF4-FFF2-40B4-BE49-F238E27FC236}">
                <a16:creationId xmlns:a16="http://schemas.microsoft.com/office/drawing/2014/main" id="{DCD7B422-74AF-41B5-B079-C4AFB5719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413" y="2017714"/>
            <a:ext cx="807085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1" name="TextBox 8">
            <a:extLst>
              <a:ext uri="{FF2B5EF4-FFF2-40B4-BE49-F238E27FC236}">
                <a16:creationId xmlns:a16="http://schemas.microsoft.com/office/drawing/2014/main" id="{B8ED6F76-5141-47A3-9A8F-2BF98C7CC935}"/>
              </a:ext>
            </a:extLst>
          </p:cNvPr>
          <p:cNvSpPr txBox="1">
            <a:spLocks noChangeArrowheads="1"/>
          </p:cNvSpPr>
          <p:nvPr/>
        </p:nvSpPr>
        <p:spPr bwMode="auto">
          <a:xfrm>
            <a:off x="3114676" y="1231901"/>
            <a:ext cx="586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r>
              <a:rPr lang="en-US" altLang="en-US" sz="2800" b="1" u="sng">
                <a:solidFill>
                  <a:srgbClr val="0070C0"/>
                </a:solidFill>
              </a:rPr>
              <a:t>TCP sender congestion control</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Chapter 3: summary</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107</a:t>
            </a:fld>
            <a:endParaRPr lang="en-US" dirty="0"/>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charset="2"/>
              <a:buChar char="§"/>
              <a:defRPr/>
            </a:pPr>
            <a:r>
              <a:rPr lang="en-US" sz="3200" dirty="0"/>
              <a:t>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p>
          <a:p>
            <a:pPr marL="393700" indent="-263525">
              <a:buFont typeface="Wingdings" charset="2"/>
              <a:buChar char="§"/>
              <a:defRPr/>
            </a:pPr>
            <a:r>
              <a:rPr lang="en-US" sz="3200" dirty="0"/>
              <a:t>instantiation, implementation in the Internet</a:t>
            </a:r>
          </a:p>
          <a:p>
            <a:pPr lvl="1">
              <a:buFont typeface="Arial"/>
              <a:buChar char="•"/>
              <a:defRPr/>
            </a:pPr>
            <a:r>
              <a:rPr lang="en-US" sz="2800" dirty="0"/>
              <a:t>UDP</a:t>
            </a:r>
          </a:p>
          <a:p>
            <a:pPr lvl="1">
              <a:buFont typeface="Arial"/>
              <a:buChar char="•"/>
              <a:defRPr/>
            </a:pPr>
            <a:r>
              <a:rPr lang="en-US" sz="28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en-US" sz="3200" dirty="0">
                <a:solidFill>
                  <a:srgbClr val="CC0000"/>
                </a:solidFill>
                <a:ea typeface="ＭＳ Ｐゴシック" panose="020B0600070205080204" pitchFamily="34" charset="-128"/>
              </a:rPr>
              <a:t>Up next:</a:t>
            </a:r>
          </a:p>
          <a:p>
            <a:pPr marL="393700" indent="-266700"/>
            <a:r>
              <a:rPr lang="en-US" altLang="en-US" sz="3200" dirty="0">
                <a:ea typeface="ＭＳ Ｐゴシック" panose="020B0600070205080204" pitchFamily="34" charset="-128"/>
              </a:rPr>
              <a:t>leaving the network </a:t>
            </a:r>
            <a:r>
              <a:rPr lang="en-US" altLang="ja-JP" sz="3200" dirty="0">
                <a:ea typeface="ＭＳ Ｐゴシック" panose="020B0600070205080204" pitchFamily="34" charset="-128"/>
              </a:rPr>
              <a:t>“edge” </a:t>
            </a:r>
            <a:r>
              <a:rPr lang="en-US" altLang="ja-JP" dirty="0">
                <a:ea typeface="ＭＳ Ｐゴシック" panose="020B0600070205080204" pitchFamily="34" charset="-128"/>
              </a:rPr>
              <a:t>(application, transport layers)</a:t>
            </a:r>
          </a:p>
          <a:p>
            <a:pPr marL="393700" indent="-266700"/>
            <a:r>
              <a:rPr lang="en-US" altLang="en-US" sz="3200" dirty="0">
                <a:ea typeface="ＭＳ Ｐゴシック" panose="020B0600070205080204" pitchFamily="34" charset="-128"/>
              </a:rPr>
              <a:t>into the network “</a:t>
            </a:r>
            <a:r>
              <a:rPr lang="en-US" altLang="ja-JP" sz="3200" dirty="0">
                <a:ea typeface="ＭＳ Ｐゴシック" panose="020B0600070205080204" pitchFamily="34" charset="-128"/>
              </a:rPr>
              <a:t>core”</a:t>
            </a:r>
          </a:p>
          <a:p>
            <a:pPr marL="393700" indent="-266700"/>
            <a:r>
              <a:rPr lang="en-US" altLang="en-US" sz="3200" dirty="0">
                <a:ea typeface="ＭＳ Ｐゴシック" panose="020B0600070205080204" pitchFamily="34" charset="-128"/>
              </a:rPr>
              <a:t>two network-layer chapters</a:t>
            </a:r>
            <a:r>
              <a:rPr lang="en-US" altLang="en-US" dirty="0">
                <a:ea typeface="ＭＳ Ｐゴシック" panose="020B0600070205080204" pitchFamily="34" charset="-128"/>
              </a:rPr>
              <a:t>:</a:t>
            </a:r>
          </a:p>
          <a:p>
            <a:pPr lvl="1"/>
            <a:r>
              <a:rPr lang="en-US" altLang="en-US" sz="2800" dirty="0">
                <a:ea typeface="ＭＳ Ｐゴシック" panose="020B0600070205080204" pitchFamily="34" charset="-128"/>
              </a:rPr>
              <a:t>data plane</a:t>
            </a:r>
          </a:p>
          <a:p>
            <a:pPr lvl="1"/>
            <a:r>
              <a:rPr lang="en-US" altLang="en-US" sz="2800" dirty="0">
                <a:ea typeface="ＭＳ Ｐゴシック" panose="020B0600070205080204" pitchFamily="34" charset="-128"/>
              </a:rPr>
              <a:t>control plane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8837" y="2685375"/>
            <a:ext cx="1404036" cy="384588"/>
            <a:chOff x="8597346" y="692270"/>
            <a:chExt cx="1404036" cy="384588"/>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lide Number Placeholder 2">
            <a:extLst>
              <a:ext uri="{FF2B5EF4-FFF2-40B4-BE49-F238E27FC236}">
                <a16:creationId xmlns:a16="http://schemas.microsoft.com/office/drawing/2014/main" id="{3651FB73-A1BA-B148-9B5B-B80094A9175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a:t>
            </a:fld>
            <a:endParaRPr lang="en-US" dirty="0"/>
          </a:p>
        </p:txBody>
      </p:sp>
    </p:spTree>
    <p:extLst>
      <p:ext uri="{BB962C8B-B14F-4D97-AF65-F5344CB8AC3E}">
        <p14:creationId xmlns:p14="http://schemas.microsoft.com/office/powerpoint/2010/main" val="235662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93" name="Group 92">
            <a:extLst>
              <a:ext uri="{FF2B5EF4-FFF2-40B4-BE49-F238E27FC236}">
                <a16:creationId xmlns:a16="http://schemas.microsoft.com/office/drawing/2014/main" id="{7B18E3F3-40BD-0C49-8324-41152F4086DF}"/>
              </a:ext>
            </a:extLst>
          </p:cNvPr>
          <p:cNvGrpSpPr/>
          <p:nvPr/>
        </p:nvGrpSpPr>
        <p:grpSpPr>
          <a:xfrm>
            <a:off x="5272320" y="3145339"/>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266435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B18E3F3-40BD-0C49-8324-41152F4086DF}"/>
              </a:ext>
            </a:extLst>
          </p:cNvPr>
          <p:cNvGrpSpPr/>
          <p:nvPr/>
        </p:nvGrpSpPr>
        <p:grpSpPr>
          <a:xfrm>
            <a:off x="4107096" y="5561831"/>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B834CFE-E231-7940-A2C6-E5A762AAF408}"/>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Slide Number Placeholder 2">
            <a:extLst>
              <a:ext uri="{FF2B5EF4-FFF2-40B4-BE49-F238E27FC236}">
                <a16:creationId xmlns:a16="http://schemas.microsoft.com/office/drawing/2014/main" id="{9D27FD24-CD71-B149-A674-58F712CA95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10933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a14="http://schemas.microsoft.com/office/drawing/2010/main" xmlns="">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a14="http://schemas.microsoft.com/office/drawing/2010/main" xmlns="">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1</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a14="http://schemas.microsoft.com/office/drawing/2010/main" xmlns="">
                  <a:solidFill>
                    <a:srgbClr val="FFFFFF"/>
                  </a:solidFill>
                </a14:hiddenFill>
              </a:ext>
            </a:extLst>
          </p:spPr>
        </p:pic>
        <p:sp>
          <p:nvSpPr>
            <p:cNvPr id="106" name="TextBox 105">
              <a:extLst>
                <a:ext uri="{FF2B5EF4-FFF2-40B4-BE49-F238E27FC236}">
                  <a16:creationId xmlns:a16="http://schemas.microsoft.com/office/drawing/2014/main" id="{B0EE723F-4512-B04F-A1A8-CFC321B8BC75}"/>
                </a:ext>
              </a:extLst>
            </p:cNvPr>
            <p:cNvSpPr txBox="1"/>
            <p:nvPr/>
          </p:nvSpPr>
          <p:spPr>
            <a:xfrm>
              <a:off x="8196770" y="3636485"/>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9704593" y="3018504"/>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6146230" y="5329338"/>
            <a:ext cx="3558363"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7" name="Oval 128">
            <a:extLst>
              <a:ext uri="{FF2B5EF4-FFF2-40B4-BE49-F238E27FC236}">
                <a16:creationId xmlns:a16="http://schemas.microsoft.com/office/drawing/2014/main" id="{C9683072-CF4E-DB4A-85E4-079345D6F273}"/>
              </a:ext>
            </a:extLst>
          </p:cNvPr>
          <p:cNvSpPr>
            <a:spLocks noChangeArrowheads="1"/>
          </p:cNvSpPr>
          <p:nvPr/>
        </p:nvSpPr>
        <p:spPr bwMode="auto">
          <a:xfrm>
            <a:off x="4977190" y="1924156"/>
            <a:ext cx="1049472" cy="530701"/>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1</a:t>
            </a:r>
          </a:p>
        </p:txBody>
      </p:sp>
      <p:sp>
        <p:nvSpPr>
          <p:cNvPr id="108" name="Oval 128">
            <a:extLst>
              <a:ext uri="{FF2B5EF4-FFF2-40B4-BE49-F238E27FC236}">
                <a16:creationId xmlns:a16="http://schemas.microsoft.com/office/drawing/2014/main" id="{12C63F66-A046-B04C-ABF5-DE764DC4A1CB}"/>
              </a:ext>
            </a:extLst>
          </p:cNvPr>
          <p:cNvSpPr>
            <a:spLocks noChangeArrowheads="1"/>
          </p:cNvSpPr>
          <p:nvPr/>
        </p:nvSpPr>
        <p:spPr bwMode="auto">
          <a:xfrm>
            <a:off x="6094177" y="1951196"/>
            <a:ext cx="1049472" cy="530701"/>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2</a:t>
            </a:r>
          </a:p>
        </p:txBody>
      </p:sp>
      <p:sp>
        <p:nvSpPr>
          <p:cNvPr id="4" name="Freeform 3">
            <a:extLst>
              <a:ext uri="{FF2B5EF4-FFF2-40B4-BE49-F238E27FC236}">
                <a16:creationId xmlns:a16="http://schemas.microsoft.com/office/drawing/2014/main" id="{C06AE4EB-B6F7-D647-8126-954E43EA0CD4}"/>
              </a:ext>
            </a:extLst>
          </p:cNvPr>
          <p:cNvSpPr/>
          <p:nvPr/>
        </p:nvSpPr>
        <p:spPr>
          <a:xfrm>
            <a:off x="6149438" y="2346690"/>
            <a:ext cx="163654" cy="3001414"/>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492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26C1DF51-2C5A-3042-AF2B-8FAC17544498}"/>
              </a:ext>
            </a:extLst>
          </p:cNvPr>
          <p:cNvSpPr/>
          <p:nvPr/>
        </p:nvSpPr>
        <p:spPr>
          <a:xfrm flipH="1">
            <a:off x="5797083" y="2342230"/>
            <a:ext cx="163654" cy="3099711"/>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2" name="Straight Connector 111">
            <a:extLst>
              <a:ext uri="{FF2B5EF4-FFF2-40B4-BE49-F238E27FC236}">
                <a16:creationId xmlns:a16="http://schemas.microsoft.com/office/drawing/2014/main" id="{DF7169CD-8DF9-644A-84B2-14B8ED6F997C}"/>
              </a:ext>
            </a:extLst>
          </p:cNvPr>
          <p:cNvCxnSpPr>
            <a:cxnSpLocks/>
          </p:cNvCxnSpPr>
          <p:nvPr/>
        </p:nvCxnSpPr>
        <p:spPr>
          <a:xfrm>
            <a:off x="3218929" y="3094306"/>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1322F59-E51A-0245-A327-5845569D47A8}"/>
              </a:ext>
            </a:extLst>
          </p:cNvPr>
          <p:cNvCxnSpPr>
            <a:cxnSpLocks/>
          </p:cNvCxnSpPr>
          <p:nvPr/>
        </p:nvCxnSpPr>
        <p:spPr>
          <a:xfrm>
            <a:off x="3189176" y="5423906"/>
            <a:ext cx="2771561"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15" name="Picture 8" descr="Image result for blue question mark icon">
            <a:extLst>
              <a:ext uri="{FF2B5EF4-FFF2-40B4-BE49-F238E27FC236}">
                <a16:creationId xmlns:a16="http://schemas.microsoft.com/office/drawing/2014/main" id="{9970C4B0-3E2B-3247-8288-8E8606068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5255" y="752589"/>
            <a:ext cx="1624375" cy="1624375"/>
          </a:xfrm>
          <a:prstGeom prst="rect">
            <a:avLst/>
          </a:prstGeom>
          <a:noFill/>
          <a:extLst>
            <a:ext uri="{909E8E84-426E-40dd-AFC4-6F175D3DCCD1}">
              <a14:hiddenFill xmlns:a14="http://schemas.microsoft.com/office/drawing/2010/main" xmlns="">
                <a:solidFill>
                  <a:srgbClr val="FFFFFF"/>
                </a:solidFill>
              </a14:hiddenFill>
            </a:ext>
          </a:extLst>
        </p:spPr>
      </p:pic>
      <p:sp>
        <p:nvSpPr>
          <p:cNvPr id="95" name="Slide Number Placeholder 2">
            <a:extLst>
              <a:ext uri="{FF2B5EF4-FFF2-40B4-BE49-F238E27FC236}">
                <a16:creationId xmlns:a16="http://schemas.microsoft.com/office/drawing/2014/main" id="{FBAF143A-4EAF-324F-A6C2-31B9E7C427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26567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3" cy="1639889"/>
            <a:chOff x="7016607" y="1655043"/>
            <a:chExt cx="4836313"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0" y="1655043"/>
              <a:ext cx="4679950"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at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at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29724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812799" y="1565761"/>
            <a:ext cx="5703304" cy="279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receives IP datagrams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has source IP address, destination IP address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carries one transport-layer segment</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segment has source, destination port number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to direct segment to appropriate socket</a:t>
            </a:r>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16</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a:t>
            </a:r>
          </a:p>
        </p:txBody>
      </p:sp>
      <p:sp>
        <p:nvSpPr>
          <p:cNvPr id="18" name="Rectangle 3">
            <a:extLst>
              <a:ext uri="{FF2B5EF4-FFF2-40B4-BE49-F238E27FC236}">
                <a16:creationId xmlns:a16="http://schemas.microsoft.com/office/drawing/2014/main" id="{5E258CE6-39AA-994E-A005-93DEFB62A33E}"/>
              </a:ext>
            </a:extLst>
          </p:cNvPr>
          <p:cNvSpPr txBox="1">
            <a:spLocks noChangeArrowheads="1"/>
          </p:cNvSpPr>
          <p:nvPr/>
        </p:nvSpPr>
        <p:spPr>
          <a:xfrm>
            <a:off x="798689" y="1523600"/>
            <a:ext cx="5254159" cy="2113756"/>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500" b="0" i="1" u="none" strike="noStrike" kern="1200" cap="none" spc="0" normalizeH="0" baseline="0" noProof="0" dirty="0">
                <a:ln>
                  <a:noFill/>
                </a:ln>
                <a:solidFill>
                  <a:prstClr val="black"/>
                </a:solidFill>
                <a:effectLst/>
                <a:uLnTx/>
                <a:uFillTx/>
                <a:latin typeface="Calibri" panose="020F0502020204030204"/>
                <a:ea typeface="+mn-ea"/>
                <a:cs typeface="+mn-cs"/>
              </a:rPr>
              <a:t>Recall:</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when creating socket, must specify </a:t>
            </a:r>
            <a:r>
              <a:rPr kumimoji="0" lang="en-US" sz="3500" b="0" i="1" u="none" strike="noStrike" kern="1200" cap="none" spc="0" normalizeH="0" baseline="0" noProof="0" dirty="0">
                <a:ln>
                  <a:noFill/>
                </a:ln>
                <a:solidFill>
                  <a:srgbClr val="CD0004"/>
                </a:solidFill>
                <a:effectLst/>
                <a:uLnTx/>
                <a:uFillTx/>
                <a:latin typeface="Calibri" panose="020F0502020204030204"/>
                <a:ea typeface="+mn-ea"/>
                <a:cs typeface="+mn-cs"/>
              </a:rPr>
              <a:t>host-local </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port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mySocket1        = new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2400" b="0" i="0" u="none" strike="noStrike" kern="1200" cap="none" spc="0" normalizeH="0" baseline="0" noProof="0" dirty="0">
                <a:ln>
                  <a:noFill/>
                </a:ln>
                <a:solidFill>
                  <a:srgbClr val="CC0000"/>
                </a:solidFill>
                <a:effectLst/>
                <a:uLnTx/>
                <a:uFillTx/>
                <a:latin typeface="Courier" pitchFamily="2" charset="0"/>
                <a:ea typeface="+mn-ea"/>
                <a:cs typeface="+mn-cs"/>
              </a:rPr>
              <a:t>12534</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05">
            <a:extLst>
              <a:ext uri="{FF2B5EF4-FFF2-40B4-BE49-F238E27FC236}">
                <a16:creationId xmlns:a16="http://schemas.microsoft.com/office/drawing/2014/main" id="{86EE0BD4-F2E4-AA4C-ABE7-69DA3D493545}"/>
              </a:ext>
            </a:extLst>
          </p:cNvPr>
          <p:cNvSpPr txBox="1">
            <a:spLocks noChangeArrowheads="1"/>
          </p:cNvSpPr>
          <p:nvPr/>
        </p:nvSpPr>
        <p:spPr>
          <a:xfrm>
            <a:off x="6774662" y="1514612"/>
            <a:ext cx="4894407" cy="236855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receiving host receives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 destination port # in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directs UDP segment to socket with that port #</a:t>
            </a:r>
          </a:p>
        </p:txBody>
      </p:sp>
      <p:sp>
        <p:nvSpPr>
          <p:cNvPr id="20" name="Rectangle 108">
            <a:extLst>
              <a:ext uri="{FF2B5EF4-FFF2-40B4-BE49-F238E27FC236}">
                <a16:creationId xmlns:a16="http://schemas.microsoft.com/office/drawing/2014/main" id="{D64D1D76-B139-F94A-A00F-C768B6656938}"/>
              </a:ext>
            </a:extLst>
          </p:cNvPr>
          <p:cNvSpPr>
            <a:spLocks noChangeArrowheads="1"/>
          </p:cNvSpPr>
          <p:nvPr/>
        </p:nvSpPr>
        <p:spPr bwMode="auto">
          <a:xfrm>
            <a:off x="883807" y="3328506"/>
            <a:ext cx="5227637" cy="27518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7663" marR="0" lvl="0" indent="-290513"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creating datagram to send into UDP socket, must specify</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IP address</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port #</a:t>
            </a:r>
          </a:p>
        </p:txBody>
      </p:sp>
      <p:sp>
        <p:nvSpPr>
          <p:cNvPr id="21" name="Rectangle 111">
            <a:extLst>
              <a:ext uri="{FF2B5EF4-FFF2-40B4-BE49-F238E27FC236}">
                <a16:creationId xmlns:a16="http://schemas.microsoft.com/office/drawing/2014/main" id="{1D23ED05-24C1-E24F-9A5D-E84D26B5270D}"/>
              </a:ext>
            </a:extLst>
          </p:cNvPr>
          <p:cNvSpPr>
            <a:spLocks noChangeArrowheads="1"/>
          </p:cNvSpPr>
          <p:nvPr/>
        </p:nvSpPr>
        <p:spPr bwMode="auto">
          <a:xfrm>
            <a:off x="6349002" y="4420787"/>
            <a:ext cx="5188153" cy="23368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90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IP/UDP datagrams with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dest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port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but different source IP addresses and/or source port numbers will be directed to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socket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receiving host</a:t>
            </a:r>
          </a:p>
        </p:txBody>
      </p:sp>
      <p:sp>
        <p:nvSpPr>
          <p:cNvPr id="23" name="AutoShape 113">
            <a:extLst>
              <a:ext uri="{FF2B5EF4-FFF2-40B4-BE49-F238E27FC236}">
                <a16:creationId xmlns:a16="http://schemas.microsoft.com/office/drawing/2014/main" id="{AE0FE900-8538-8F4F-BD27-2C9A09F232E9}"/>
              </a:ext>
            </a:extLst>
          </p:cNvPr>
          <p:cNvSpPr>
            <a:spLocks noChangeArrowheads="1"/>
          </p:cNvSpPr>
          <p:nvPr/>
        </p:nvSpPr>
        <p:spPr bwMode="auto">
          <a:xfrm rot="5400000">
            <a:off x="8662884" y="3896801"/>
            <a:ext cx="560388" cy="311150"/>
          </a:xfrm>
          <a:prstGeom prst="rightArrow">
            <a:avLst>
              <a:gd name="adj1" fmla="val 50000"/>
              <a:gd name="adj2" fmla="val 45026"/>
            </a:avLst>
          </a:prstGeom>
          <a:solidFill>
            <a:srgbClr val="CC0000"/>
          </a:solidFill>
          <a:ln w="9525">
            <a:solidFill>
              <a:srgbClr val="CC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 name="Oval 3">
            <a:extLst>
              <a:ext uri="{FF2B5EF4-FFF2-40B4-BE49-F238E27FC236}">
                <a16:creationId xmlns:a16="http://schemas.microsoft.com/office/drawing/2014/main" id="{7E32E731-A5B9-B44F-853B-A87FFA65AAE0}"/>
              </a:ext>
            </a:extLst>
          </p:cNvPr>
          <p:cNvSpPr/>
          <p:nvPr/>
        </p:nvSpPr>
        <p:spPr>
          <a:xfrm>
            <a:off x="4202130" y="2887038"/>
            <a:ext cx="1909314" cy="9961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Slide Number Placeholder 2">
            <a:extLst>
              <a:ext uri="{FF2B5EF4-FFF2-40B4-BE49-F238E27FC236}">
                <a16:creationId xmlns:a16="http://schemas.microsoft.com/office/drawing/2014/main" id="{86F80CC4-FDCF-FF42-8BB3-8A9B1A2B5D6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15389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 an example</a:t>
            </a:r>
          </a:p>
        </p:txBody>
      </p:sp>
      <p:sp>
        <p:nvSpPr>
          <p:cNvPr id="138" name="Rectangle 44">
            <a:extLst>
              <a:ext uri="{FF2B5EF4-FFF2-40B4-BE49-F238E27FC236}">
                <a16:creationId xmlns:a16="http://schemas.microsoft.com/office/drawing/2014/main" id="{E4FB09F6-4D90-9944-956D-25B59CB77E40}"/>
              </a:ext>
            </a:extLst>
          </p:cNvPr>
          <p:cNvSpPr txBox="1">
            <a:spLocks noChangeArrowheads="1"/>
          </p:cNvSpPr>
          <p:nvPr/>
        </p:nvSpPr>
        <p:spPr bwMode="auto">
          <a:xfrm>
            <a:off x="4598987" y="1387147"/>
            <a:ext cx="4217987" cy="725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32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serverSocket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 new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endParaRP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a:ln>
                  <a:noFill/>
                </a:ln>
                <a:solidFill>
                  <a:srgbClr val="CC0000"/>
                </a:solidFill>
                <a:effectLst/>
                <a:uLnTx/>
                <a:uFillTx/>
                <a:latin typeface="Courier New" charset="0"/>
                <a:ea typeface="ＭＳ Ｐゴシック" charset="0"/>
                <a:cs typeface="+mn-cs"/>
              </a:rPr>
              <a:t>6428</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a:t>
            </a: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40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15331" y="2807714"/>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Rectangle 23">
            <a:extLst>
              <a:ext uri="{FF2B5EF4-FFF2-40B4-BE49-F238E27FC236}">
                <a16:creationId xmlns:a16="http://schemas.microsoft.com/office/drawing/2014/main" id="{17E6F561-D2E2-784F-818C-D83319DE8316}"/>
              </a:ext>
            </a:extLst>
          </p:cNvPr>
          <p:cNvSpPr>
            <a:spLocks noChangeArrowheads="1"/>
          </p:cNvSpPr>
          <p:nvPr/>
        </p:nvSpPr>
        <p:spPr bwMode="auto">
          <a:xfrm>
            <a:off x="2520156" y="2774376"/>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8" name="Rectangle 23">
            <a:extLst>
              <a:ext uri="{FF2B5EF4-FFF2-40B4-BE49-F238E27FC236}">
                <a16:creationId xmlns:a16="http://schemas.microsoft.com/office/drawing/2014/main" id="{4CF23822-9D9B-0E42-93CC-6BA8EA8935C9}"/>
              </a:ext>
            </a:extLst>
          </p:cNvPr>
          <p:cNvSpPr>
            <a:spLocks noChangeArrowheads="1"/>
          </p:cNvSpPr>
          <p:nvPr/>
        </p:nvSpPr>
        <p:spPr bwMode="auto">
          <a:xfrm>
            <a:off x="5347493" y="2541014"/>
            <a:ext cx="1497013"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23">
            <a:extLst>
              <a:ext uri="{FF2B5EF4-FFF2-40B4-BE49-F238E27FC236}">
                <a16:creationId xmlns:a16="http://schemas.microsoft.com/office/drawing/2014/main" id="{5DBC5F7E-FBFE-9545-9C61-2B1EE876BE58}"/>
              </a:ext>
            </a:extLst>
          </p:cNvPr>
          <p:cNvSpPr>
            <a:spLocks noChangeArrowheads="1"/>
          </p:cNvSpPr>
          <p:nvPr/>
        </p:nvSpPr>
        <p:spPr bwMode="auto">
          <a:xfrm>
            <a:off x="8354218" y="2766439"/>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P4</a:t>
            </a: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613106" y="2787076"/>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3" name="Rectangle 173">
            <a:extLst>
              <a:ext uri="{FF2B5EF4-FFF2-40B4-BE49-F238E27FC236}">
                <a16:creationId xmlns:a16="http://schemas.microsoft.com/office/drawing/2014/main" id="{ACF402A0-C6AF-8D4B-9459-C028398F8678}"/>
              </a:ext>
            </a:extLst>
          </p:cNvPr>
          <p:cNvSpPr>
            <a:spLocks noChangeArrowheads="1"/>
          </p:cNvSpPr>
          <p:nvPr/>
        </p:nvSpPr>
        <p:spPr bwMode="auto">
          <a:xfrm>
            <a:off x="7968800" y="2094763"/>
            <a:ext cx="4189623" cy="655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mySocket1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5775</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496329" y="2088579"/>
            <a:ext cx="3755375" cy="655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mySocket2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9157</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40818" y="5790626"/>
            <a:ext cx="1644650" cy="652463"/>
            <a:chOff x="1318" y="3697"/>
            <a:chExt cx="1036" cy="411"/>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18" y="3822"/>
              <a:ext cx="994"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3" y="4914326"/>
            <a:ext cx="1692275" cy="652463"/>
            <a:chOff x="2741" y="3750"/>
            <a:chExt cx="1066" cy="411"/>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994"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7" name="Slide Number Placeholder 2">
            <a:extLst>
              <a:ext uri="{FF2B5EF4-FFF2-40B4-BE49-F238E27FC236}">
                <a16:creationId xmlns:a16="http://schemas.microsoft.com/office/drawing/2014/main" id="{7A20C98F-8CB3-904A-A136-78573229D8F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27151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nodeType="withEffect">
                                  <p:stCondLst>
                                    <p:cond delay="0"/>
                                  </p:stCondLst>
                                  <p:childTnLst>
                                    <p:set>
                                      <p:cBhvr>
                                        <p:cTn id="17" dur="1" fill="hold">
                                          <p:stCondLst>
                                            <p:cond delay="0"/>
                                          </p:stCondLst>
                                        </p:cTn>
                                        <p:tgtEl>
                                          <p:spTgt spid="193">
                                            <p:txEl>
                                              <p:pRg st="0" end="0"/>
                                            </p:txEl>
                                          </p:spTgt>
                                        </p:tgtEl>
                                        <p:attrNameLst>
                                          <p:attrName>style.visibility</p:attrName>
                                        </p:attrNameLst>
                                      </p:cBhvr>
                                      <p:to>
                                        <p:strVal val="visible"/>
                                      </p:to>
                                    </p:set>
                                    <p:animEffect transition="in" filter="dissolve">
                                      <p:cBhvr>
                                        <p:cTn id="18" dur="500"/>
                                        <p:tgtEl>
                                          <p:spTgt spid="19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38">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wipe(up)">
                                      <p:cBhvr>
                                        <p:cTn id="32" dur="500"/>
                                        <p:tgtEl>
                                          <p:spTgt spid="19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wipe(left)">
                                      <p:cBhvr>
                                        <p:cTn id="36" dur="500"/>
                                        <p:tgtEl>
                                          <p:spTgt spid="197"/>
                                        </p:tgtEl>
                                      </p:cBhvr>
                                    </p:animEffect>
                                  </p:childTnLst>
                                </p:cTn>
                              </p:par>
                              <p:par>
                                <p:cTn id="37" presetID="22" presetClass="entr" presetSubtype="8"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500"/>
                                        <p:tgtEl>
                                          <p:spTgt spid="207"/>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96"/>
                                        </p:tgtEl>
                                        <p:attrNameLst>
                                          <p:attrName>style.visibility</p:attrName>
                                        </p:attrNameLst>
                                      </p:cBhvr>
                                      <p:to>
                                        <p:strVal val="visible"/>
                                      </p:to>
                                    </p:set>
                                    <p:animEffect transition="in" filter="wipe(down)">
                                      <p:cBhvr>
                                        <p:cTn id="43" dur="500"/>
                                        <p:tgtEl>
                                          <p:spTgt spid="19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Effect transition="in" filter="wipe(up)">
                                      <p:cBhvr>
                                        <p:cTn id="48" dur="500"/>
                                        <p:tgtEl>
                                          <p:spTgt spid="198"/>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wipe(right)">
                                      <p:cBhvr>
                                        <p:cTn id="52" dur="500"/>
                                        <p:tgtEl>
                                          <p:spTgt spid="199"/>
                                        </p:tgtEl>
                                      </p:cBhvr>
                                    </p:animEffect>
                                  </p:childTnLst>
                                </p:cTn>
                              </p:par>
                              <p:par>
                                <p:cTn id="53" presetID="22" presetClass="entr" presetSubtype="2" fill="hold" nodeType="with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wipe(right)">
                                      <p:cBhvr>
                                        <p:cTn id="55" dur="500"/>
                                        <p:tgtEl>
                                          <p:spTgt spid="211"/>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down)">
                                      <p:cBhvr>
                                        <p:cTn id="59" dur="500"/>
                                        <p:tgtEl>
                                          <p:spTgt spid="2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wipe(up)">
                                      <p:cBhvr>
                                        <p:cTn id="64" dur="500"/>
                                        <p:tgtEl>
                                          <p:spTgt spid="204"/>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06"/>
                                        </p:tgtEl>
                                        <p:attrNameLst>
                                          <p:attrName>style.visibility</p:attrName>
                                        </p:attrNameLst>
                                      </p:cBhvr>
                                      <p:to>
                                        <p:strVal val="visible"/>
                                      </p:to>
                                    </p:set>
                                    <p:animEffect transition="in" filter="wipe(left)">
                                      <p:cBhvr>
                                        <p:cTn id="68" dur="500"/>
                                        <p:tgtEl>
                                          <p:spTgt spid="206"/>
                                        </p:tgtEl>
                                      </p:cBhvr>
                                    </p:animEffect>
                                  </p:childTnLst>
                                </p:cTn>
                              </p:par>
                              <p:par>
                                <p:cTn id="69" presetID="22" presetClass="entr" presetSubtype="8" fill="hold" nodeType="with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wipe(left)">
                                      <p:cBhvr>
                                        <p:cTn id="71" dur="500"/>
                                        <p:tgtEl>
                                          <p:spTgt spid="215"/>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wipe(down)">
                                      <p:cBhvr>
                                        <p:cTn id="75" dur="500"/>
                                        <p:tgtEl>
                                          <p:spTgt spid="202"/>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wipe(up)">
                                      <p:cBhvr>
                                        <p:cTn id="79" dur="500"/>
                                        <p:tgtEl>
                                          <p:spTgt spid="201"/>
                                        </p:tgtEl>
                                      </p:cBhvr>
                                    </p:animEffect>
                                  </p:childTnLst>
                                </p:cTn>
                              </p:par>
                            </p:childTnLst>
                          </p:cTn>
                        </p:par>
                        <p:par>
                          <p:cTn id="80" fill="hold">
                            <p:stCondLst>
                              <p:cond delay="2000"/>
                            </p:stCondLst>
                            <p:childTnLst>
                              <p:par>
                                <p:cTn id="81" presetID="22" presetClass="entr" presetSubtype="2" fill="hold" nodeType="afterEffect">
                                  <p:stCondLst>
                                    <p:cond delay="0"/>
                                  </p:stCondLst>
                                  <p:childTnLst>
                                    <p:set>
                                      <p:cBhvr>
                                        <p:cTn id="82" dur="1" fill="hold">
                                          <p:stCondLst>
                                            <p:cond delay="0"/>
                                          </p:stCondLst>
                                        </p:cTn>
                                        <p:tgtEl>
                                          <p:spTgt spid="205"/>
                                        </p:tgtEl>
                                        <p:attrNameLst>
                                          <p:attrName>style.visibility</p:attrName>
                                        </p:attrNameLst>
                                      </p:cBhvr>
                                      <p:to>
                                        <p:strVal val="visible"/>
                                      </p:to>
                                    </p:set>
                                    <p:animEffect transition="in" filter="wipe(right)">
                                      <p:cBhvr>
                                        <p:cTn id="83" dur="500"/>
                                        <p:tgtEl>
                                          <p:spTgt spid="205"/>
                                        </p:tgtEl>
                                      </p:cBhvr>
                                    </p:animEffect>
                                  </p:childTnLst>
                                </p:cTn>
                              </p:par>
                              <p:par>
                                <p:cTn id="84" presetID="22" presetClass="entr" presetSubtype="2" fill="hold" nodeType="withEffect">
                                  <p:stCondLst>
                                    <p:cond delay="0"/>
                                  </p:stCondLst>
                                  <p:childTnLst>
                                    <p:set>
                                      <p:cBhvr>
                                        <p:cTn id="85" dur="1" fill="hold">
                                          <p:stCondLst>
                                            <p:cond delay="0"/>
                                          </p:stCondLst>
                                        </p:cTn>
                                        <p:tgtEl>
                                          <p:spTgt spid="219"/>
                                        </p:tgtEl>
                                        <p:attrNameLst>
                                          <p:attrName>style.visibility</p:attrName>
                                        </p:attrNameLst>
                                      </p:cBhvr>
                                      <p:to>
                                        <p:strVal val="visible"/>
                                      </p:to>
                                    </p:set>
                                    <p:animEffect transition="in" filter="wipe(right)">
                                      <p:cBhvr>
                                        <p:cTn id="86" dur="500"/>
                                        <p:tgtEl>
                                          <p:spTgt spid="219"/>
                                        </p:tgtEl>
                                      </p:cBhvr>
                                    </p:animEffect>
                                  </p:childTnLst>
                                </p:cTn>
                              </p:par>
                            </p:childTnLst>
                          </p:cTn>
                        </p:par>
                        <p:par>
                          <p:cTn id="87" fill="hold">
                            <p:stCondLst>
                              <p:cond delay="2500"/>
                            </p:stCondLst>
                            <p:childTnLst>
                              <p:par>
                                <p:cTn id="88" presetID="22" presetClass="entr" presetSubtype="4" fill="hold" nodeType="afterEffect">
                                  <p:stCondLst>
                                    <p:cond delay="0"/>
                                  </p:stCondLst>
                                  <p:childTnLst>
                                    <p:set>
                                      <p:cBhvr>
                                        <p:cTn id="89" dur="1" fill="hold">
                                          <p:stCondLst>
                                            <p:cond delay="0"/>
                                          </p:stCondLst>
                                        </p:cTn>
                                        <p:tgtEl>
                                          <p:spTgt spid="203"/>
                                        </p:tgtEl>
                                        <p:attrNameLst>
                                          <p:attrName>style.visibility</p:attrName>
                                        </p:attrNameLst>
                                      </p:cBhvr>
                                      <p:to>
                                        <p:strVal val="visible"/>
                                      </p:to>
                                    </p:set>
                                    <p:animEffect transition="in" filter="wipe(down)">
                                      <p:cBhvr>
                                        <p:cTn id="9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9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marR="0" lvl="0" indent="-2889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p>
          <a:p>
            <a:pPr marL="403225" indent="-285750">
              <a:spcBef>
                <a:spcPts val="800"/>
              </a:spcBef>
            </a:pPr>
            <a:r>
              <a:rPr lang="en-US" altLang="en-US" sz="3200" dirty="0">
                <a:solidFill>
                  <a:schemeClr val="bg2">
                    <a:lumMod val="90000"/>
                  </a:schemeClr>
                </a:solidFill>
                <a:cs typeface="Calibri" panose="020F0502020204030204" pitchFamily="34" charset="0"/>
              </a:rPr>
              <a:t>Multiplexing and demultiplexing</a:t>
            </a:r>
          </a:p>
          <a:p>
            <a:pPr marL="403225" indent="-285750">
              <a:spcBef>
                <a:spcPts val="800"/>
              </a:spcBef>
            </a:pPr>
            <a:r>
              <a:rPr lang="en-US" altLang="en-US" sz="3200" dirty="0">
                <a:solidFill>
                  <a:schemeClr val="bg2">
                    <a:lumMod val="90000"/>
                  </a:schemeClr>
                </a:solidFill>
                <a:cs typeface="Calibri" panose="020F0502020204030204" pitchFamily="34" charset="0"/>
              </a:rPr>
              <a:t>Connectionless transport: UDP</a:t>
            </a:r>
          </a:p>
          <a:p>
            <a:pPr marL="403225" indent="-285750">
              <a:spcBef>
                <a:spcPts val="800"/>
              </a:spcBef>
            </a:pPr>
            <a:r>
              <a:rPr lang="en-US" altLang="en-US" sz="3200" dirty="0">
                <a:solidFill>
                  <a:schemeClr val="bg2">
                    <a:lumMod val="90000"/>
                  </a:schemeClr>
                </a:solidFill>
                <a:cs typeface="Calibri" panose="020F0502020204030204" pitchFamily="34" charset="0"/>
              </a:rPr>
              <a:t>Principles of reliable data transfer </a:t>
            </a:r>
          </a:p>
          <a:p>
            <a:pPr marL="403225" indent="-285750">
              <a:spcBef>
                <a:spcPts val="800"/>
              </a:spcBef>
            </a:pPr>
            <a:r>
              <a:rPr lang="en-US" sz="3200" dirty="0">
                <a:solidFill>
                  <a:schemeClr val="bg2">
                    <a:lumMod val="90000"/>
                  </a:schemeClr>
                </a:solidFill>
              </a:rPr>
              <a:t>Connection-oriented transport: TCP</a:t>
            </a:r>
          </a:p>
          <a:p>
            <a:pPr marL="403225" indent="-285750">
              <a:spcBef>
                <a:spcPts val="800"/>
              </a:spcBef>
            </a:pPr>
            <a:r>
              <a:rPr lang="en-US" sz="3200" strike="sngStrike" dirty="0">
                <a:solidFill>
                  <a:schemeClr val="bg2">
                    <a:lumMod val="90000"/>
                  </a:schemeClr>
                </a:solidFill>
              </a:rPr>
              <a:t>Principles of congestion control</a:t>
            </a:r>
          </a:p>
          <a:p>
            <a:pPr marL="403225" indent="-285750">
              <a:spcBef>
                <a:spcPts val="800"/>
              </a:spcBef>
            </a:pPr>
            <a:r>
              <a:rPr lang="en-US" sz="3200" dirty="0">
                <a:solidFill>
                  <a:schemeClr val="bg2">
                    <a:lumMod val="90000"/>
                  </a:schemeClr>
                </a:solidFill>
              </a:rPr>
              <a:t>TCP congestion control</a:t>
            </a:r>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a:t>Transport Layer: 3-</a:t>
            </a:r>
            <a:fld id="{C4204591-24BD-A542-B9D5-F8D8A88D2FEE}" type="slidenum">
              <a:rPr lang="en-US" smtClean="0"/>
              <a:pPr/>
              <a:t>2</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P1</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dest</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a14="http://schemas.microsoft.com/office/drawing/2010/main" xmlns="">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 demultiplexing: based on segment, datagram header field values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UDP: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destination port number (only)</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600" b="1" i="0" u="none" strike="noStrike" kern="1200" cap="none" spc="0" normalizeH="0" baseline="0" noProof="0" dirty="0">
                <a:ln>
                  <a:noFill/>
                </a:ln>
                <a:solidFill>
                  <a:srgbClr val="C00000"/>
                </a:solidFill>
                <a:effectLst/>
                <a:uLnTx/>
                <a:uFillTx/>
                <a:latin typeface="Calibri"/>
                <a:ea typeface="+mn-ea"/>
                <a:cs typeface="+mn-cs"/>
              </a:rPr>
              <a:t>TCP: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4-tuple: source and destination IP addresses, and port numbers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all</a:t>
            </a:r>
            <a:r>
              <a:rPr kumimoji="0" lang="en-US" sz="3200" b="0" i="0" u="none" strike="noStrike" kern="1200" cap="none" spc="0" normalizeH="0" baseline="0" noProof="0" dirty="0">
                <a:ln>
                  <a:noFill/>
                </a:ln>
                <a:solidFill>
                  <a:prstClr val="black"/>
                </a:solidFill>
                <a:effectLst/>
                <a:uLnTx/>
                <a:uFillTx/>
                <a:latin typeface="Calibri"/>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a:t>Transport Layer: 3-</a:t>
            </a:r>
            <a:fld id="{C4204591-24BD-A542-B9D5-F8D8A88D2FEE}" type="slidenum">
              <a:rPr lang="en-US" smtClean="0"/>
              <a:pPr/>
              <a:t>22</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006421"/>
            <a:ext cx="5029004" cy="5343311"/>
            <a:chOff x="4979987" y="2570061"/>
            <a:chExt cx="6630121" cy="4081071"/>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2988017"/>
              <a:ext cx="6059488" cy="304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 [</a:t>
              </a: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Do not handle Buffer size, congestion control parameters, Seq and Ack numbers</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924463" y="2570061"/>
              <a:ext cx="5102112" cy="37890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a:t>
              </a:r>
              <a:r>
                <a:rPr kumimoji="0" lang="en-US" sz="3200" b="0" i="0" u="none" strike="noStrike" kern="0" cap="none" spc="0" normalizeH="0" baseline="0" noProof="0" dirty="0" err="1">
                  <a:ln>
                    <a:noFill/>
                  </a:ln>
                  <a:solidFill>
                    <a:srgbClr val="CC0000"/>
                  </a:solidFill>
                  <a:effectLst/>
                  <a:uLnTx/>
                  <a:uFillTx/>
                  <a:latin typeface="Calibri" panose="020F0502020204030204"/>
                  <a:ea typeface="ＭＳ Ｐゴシック" charset="0"/>
                  <a:cs typeface="+mn-cs"/>
                </a:rPr>
                <a:t>hy</a:t>
              </a: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23</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688071" y="2017713"/>
            <a:ext cx="3538453" cy="3200400"/>
          </a:xfrm>
          <a:prstGeom prst="rect">
            <a:avLst/>
          </a:prstGeom>
          <a:solidFill>
            <a:srgbClr val="FFFFFF"/>
          </a:solidFill>
          <a:ln w="349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841217" y="2030413"/>
            <a:ext cx="1664458"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642294" y="2030413"/>
            <a:ext cx="1414368"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678239" y="2417763"/>
            <a:ext cx="3543523"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669021" y="2817813"/>
            <a:ext cx="3538453"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2"/>
            <a:ext cx="0" cy="3952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4988114" y="1552575"/>
            <a:ext cx="99698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20456" y="1784350"/>
            <a:ext cx="1277493" cy="476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15273" y="1793875"/>
            <a:ext cx="1201451"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655745" y="3376613"/>
            <a:ext cx="1478579" cy="1006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176196" y="5292725"/>
            <a:ext cx="2686791"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7"/>
            <a:ext cx="0" cy="3952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32405" y="2420938"/>
            <a:ext cx="86687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755304" y="2411413"/>
            <a:ext cx="1252145"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559946" y="1957213"/>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195853" y="1955208"/>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521846" y="2362801"/>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154980" y="2341229"/>
            <a:ext cx="2233066"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251604" y="3148706"/>
            <a:ext cx="2233066"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the checksum value calculated by receiver:</a:t>
            </a:r>
          </a:p>
          <a:p>
            <a:pPr lvl="1"/>
            <a:r>
              <a:rPr lang="en-US" altLang="en-US" b="1" dirty="0"/>
              <a:t>checksum of receiver </a:t>
            </a:r>
            <a:r>
              <a:rPr lang="en-US" altLang="en-US" b="1" dirty="0">
                <a:sym typeface="Wingdings" panose="05000000000000000000" pitchFamily="2" charset="2"/>
              </a:rPr>
              <a:t></a:t>
            </a:r>
            <a:r>
              <a:rPr lang="en-US" altLang="en-US" b="1" dirty="0"/>
              <a:t> all zero bits - no error</a:t>
            </a:r>
          </a:p>
          <a:p>
            <a:pPr lvl="1"/>
            <a:r>
              <a:rPr lang="en-US" altLang="en-US" b="1" dirty="0"/>
              <a:t>checksum of receiver </a:t>
            </a:r>
            <a:r>
              <a:rPr lang="en-US" altLang="en-US" b="1" dirty="0">
                <a:sym typeface="Wingdings" panose="05000000000000000000" pitchFamily="2" charset="2"/>
              </a:rPr>
              <a:t></a:t>
            </a:r>
            <a:r>
              <a:rPr lang="en-US" altLang="en-US" b="1" dirty="0"/>
              <a:t> any bit non-zero – error present</a:t>
            </a:r>
          </a:p>
          <a:p>
            <a:pPr lvl="1"/>
            <a:endParaRPr lang="en-US" altLang="en-US" b="1" dirty="0"/>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type="none" w="sm" len="me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32</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p>
          </p:txBody>
        </p:sp>
      </p:grpSp>
      <p:sp>
        <p:nvSpPr>
          <p:cNvPr id="66" name="Slide Number Placeholder 2">
            <a:extLst>
              <a:ext uri="{FF2B5EF4-FFF2-40B4-BE49-F238E27FC236}">
                <a16:creationId xmlns:a16="http://schemas.microsoft.com/office/drawing/2014/main" id="{F496148B-2840-6E48-8844-F185577E4A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3177238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AA406E8C-63BA-BB42-9548-F314CBF3CE0A}"/>
              </a:ext>
            </a:extLst>
          </p:cNvPr>
          <p:cNvGrpSpPr/>
          <p:nvPr/>
        </p:nvGrpSpPr>
        <p:grpSpPr>
          <a:xfrm>
            <a:off x="238849" y="1911780"/>
            <a:ext cx="5147343" cy="2073847"/>
            <a:chOff x="737513" y="2398718"/>
            <a:chExt cx="5595549" cy="2073847"/>
          </a:xfrm>
        </p:grpSpPr>
        <p:sp>
          <p:nvSpPr>
            <p:cNvPr id="161" name="Bent-Up Arrow 160">
              <a:extLst>
                <a:ext uri="{FF2B5EF4-FFF2-40B4-BE49-F238E27FC236}">
                  <a16:creationId xmlns:a16="http://schemas.microsoft.com/office/drawing/2014/main" id="{276E236E-C1A2-4743-B99F-615B0894757D}"/>
                </a:ext>
              </a:extLst>
            </p:cNvPr>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035F6EC9-F077-9A40-B80E-90308683035B}"/>
                </a:ext>
              </a:extLst>
            </p:cNvPr>
            <p:cNvGrpSpPr/>
            <p:nvPr/>
          </p:nvGrpSpPr>
          <p:grpSpPr>
            <a:xfrm>
              <a:off x="1442223" y="2551892"/>
              <a:ext cx="1245036" cy="593992"/>
              <a:chOff x="9852456" y="608434"/>
              <a:chExt cx="1245036" cy="593992"/>
            </a:xfrm>
          </p:grpSpPr>
          <p:sp>
            <p:nvSpPr>
              <p:cNvPr id="221" name="Oval 19">
                <a:extLst>
                  <a:ext uri="{FF2B5EF4-FFF2-40B4-BE49-F238E27FC236}">
                    <a16:creationId xmlns:a16="http://schemas.microsoft.com/office/drawing/2014/main" id="{883ACB49-E16A-9443-BF20-83102D0AC2E2}"/>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TextBox 221">
                <a:extLst>
                  <a:ext uri="{FF2B5EF4-FFF2-40B4-BE49-F238E27FC236}">
                    <a16:creationId xmlns:a16="http://schemas.microsoft.com/office/drawing/2014/main" id="{9B910D5B-F03E-EF4D-8AA8-F0CB2EF771DD}"/>
                  </a:ext>
                </a:extLst>
              </p:cNvPr>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163" name="Group 162">
              <a:extLst>
                <a:ext uri="{FF2B5EF4-FFF2-40B4-BE49-F238E27FC236}">
                  <a16:creationId xmlns:a16="http://schemas.microsoft.com/office/drawing/2014/main" id="{4711F2A1-3F96-204B-8D76-CA73A72D0541}"/>
                </a:ext>
              </a:extLst>
            </p:cNvPr>
            <p:cNvGrpSpPr/>
            <p:nvPr/>
          </p:nvGrpSpPr>
          <p:grpSpPr>
            <a:xfrm>
              <a:off x="2038693" y="3003923"/>
              <a:ext cx="577241" cy="307777"/>
              <a:chOff x="9950444" y="999755"/>
              <a:chExt cx="577241" cy="307777"/>
            </a:xfrm>
          </p:grpSpPr>
          <p:sp>
            <p:nvSpPr>
              <p:cNvPr id="219" name="Rectangle 218">
                <a:extLst>
                  <a:ext uri="{FF2B5EF4-FFF2-40B4-BE49-F238E27FC236}">
                    <a16:creationId xmlns:a16="http://schemas.microsoft.com/office/drawing/2014/main" id="{22B6EF49-41A6-F849-9F5D-04A31D2F40EF}"/>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159B749A-0FAF-ED4F-A42F-24ED3C9A2228}"/>
                  </a:ext>
                </a:extLst>
              </p:cNvPr>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a:extLst>
                <a:ext uri="{FF2B5EF4-FFF2-40B4-BE49-F238E27FC236}">
                  <a16:creationId xmlns:a16="http://schemas.microsoft.com/office/drawing/2014/main" id="{0941CA1D-7B43-3641-AB83-AF3FB0147DB1}"/>
                </a:ext>
              </a:extLst>
            </p:cNvPr>
            <p:cNvGrpSpPr>
              <a:grpSpLocks/>
            </p:cNvGrpSpPr>
            <p:nvPr/>
          </p:nvGrpSpPr>
          <p:grpSpPr bwMode="auto">
            <a:xfrm>
              <a:off x="1175476" y="2432423"/>
              <a:ext cx="545509" cy="512284"/>
              <a:chOff x="-44" y="1473"/>
              <a:chExt cx="981" cy="1105"/>
            </a:xfrm>
          </p:grpSpPr>
          <p:pic>
            <p:nvPicPr>
              <p:cNvPr id="217" name="Picture 195" descr="desktop_computer_stylized_medium">
                <a:extLst>
                  <a:ext uri="{FF2B5EF4-FFF2-40B4-BE49-F238E27FC236}">
                    <a16:creationId xmlns:a16="http://schemas.microsoft.com/office/drawing/2014/main" id="{C9BAD8A3-73FD-504F-969F-7C35A5C98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a:extLst>
                  <a:ext uri="{FF2B5EF4-FFF2-40B4-BE49-F238E27FC236}">
                    <a16:creationId xmlns:a16="http://schemas.microsoft.com/office/drawing/2014/main" id="{2F736748-6A6F-4A40-841E-F7357D81FD5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5" name="Group 164">
              <a:extLst>
                <a:ext uri="{FF2B5EF4-FFF2-40B4-BE49-F238E27FC236}">
                  <a16:creationId xmlns:a16="http://schemas.microsoft.com/office/drawing/2014/main" id="{19DB2C22-7DC2-E741-9E31-4D336DBD41D8}"/>
                </a:ext>
              </a:extLst>
            </p:cNvPr>
            <p:cNvGrpSpPr/>
            <p:nvPr/>
          </p:nvGrpSpPr>
          <p:grpSpPr>
            <a:xfrm>
              <a:off x="4756576" y="2530702"/>
              <a:ext cx="1245036" cy="593992"/>
              <a:chOff x="9852456" y="608434"/>
              <a:chExt cx="1245036" cy="593992"/>
            </a:xfrm>
          </p:grpSpPr>
          <p:sp>
            <p:nvSpPr>
              <p:cNvPr id="215" name="Oval 19">
                <a:extLst>
                  <a:ext uri="{FF2B5EF4-FFF2-40B4-BE49-F238E27FC236}">
                    <a16:creationId xmlns:a16="http://schemas.microsoft.com/office/drawing/2014/main" id="{6000E806-F013-C443-8B87-D5DBEFEDF8C8}"/>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16" name="TextBox 215">
                <a:extLst>
                  <a:ext uri="{FF2B5EF4-FFF2-40B4-BE49-F238E27FC236}">
                    <a16:creationId xmlns:a16="http://schemas.microsoft.com/office/drawing/2014/main" id="{2D496D32-B730-8F41-BC5C-D46F18E3C27F}"/>
                  </a:ext>
                </a:extLst>
              </p:cNvPr>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66" name="Group 165">
              <a:extLst>
                <a:ext uri="{FF2B5EF4-FFF2-40B4-BE49-F238E27FC236}">
                  <a16:creationId xmlns:a16="http://schemas.microsoft.com/office/drawing/2014/main" id="{EA2AE3CE-CD18-494C-A00E-4B2C61F9903E}"/>
                </a:ext>
              </a:extLst>
            </p:cNvPr>
            <p:cNvGrpSpPr/>
            <p:nvPr/>
          </p:nvGrpSpPr>
          <p:grpSpPr>
            <a:xfrm>
              <a:off x="4815705" y="3003923"/>
              <a:ext cx="577241" cy="307777"/>
              <a:chOff x="9678159" y="981583"/>
              <a:chExt cx="577241" cy="307777"/>
            </a:xfrm>
          </p:grpSpPr>
          <p:sp>
            <p:nvSpPr>
              <p:cNvPr id="213" name="Rectangle 212">
                <a:extLst>
                  <a:ext uri="{FF2B5EF4-FFF2-40B4-BE49-F238E27FC236}">
                    <a16:creationId xmlns:a16="http://schemas.microsoft.com/office/drawing/2014/main" id="{68A38E56-F1F2-8D41-B556-9B4F130EE1C0}"/>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a:extLst>
                  <a:ext uri="{FF2B5EF4-FFF2-40B4-BE49-F238E27FC236}">
                    <a16:creationId xmlns:a16="http://schemas.microsoft.com/office/drawing/2014/main" id="{B8FBC38B-338F-F747-943D-E7C01C7B97F9}"/>
                  </a:ext>
                </a:extLst>
              </p:cNvPr>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a:extLst>
                <a:ext uri="{FF2B5EF4-FFF2-40B4-BE49-F238E27FC236}">
                  <a16:creationId xmlns:a16="http://schemas.microsoft.com/office/drawing/2014/main" id="{77E8EF91-AF21-9340-AC44-97C2982F9039}"/>
                </a:ext>
              </a:extLst>
            </p:cNvPr>
            <p:cNvGrpSpPr>
              <a:grpSpLocks/>
            </p:cNvGrpSpPr>
            <p:nvPr/>
          </p:nvGrpSpPr>
          <p:grpSpPr bwMode="auto">
            <a:xfrm>
              <a:off x="5854223" y="2398718"/>
              <a:ext cx="230514" cy="466725"/>
              <a:chOff x="4140" y="429"/>
              <a:chExt cx="1425" cy="2396"/>
            </a:xfrm>
          </p:grpSpPr>
          <p:sp>
            <p:nvSpPr>
              <p:cNvPr id="181" name="Freeform 162">
                <a:extLst>
                  <a:ext uri="{FF2B5EF4-FFF2-40B4-BE49-F238E27FC236}">
                    <a16:creationId xmlns:a16="http://schemas.microsoft.com/office/drawing/2014/main" id="{9E28FBA5-541A-AC4F-AE71-5951515DCF0F}"/>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Rectangle 163">
                <a:extLst>
                  <a:ext uri="{FF2B5EF4-FFF2-40B4-BE49-F238E27FC236}">
                    <a16:creationId xmlns:a16="http://schemas.microsoft.com/office/drawing/2014/main" id="{CC415C09-33EA-A142-8461-9672CCFF0F16}"/>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3" name="Freeform 164">
                <a:extLst>
                  <a:ext uri="{FF2B5EF4-FFF2-40B4-BE49-F238E27FC236}">
                    <a16:creationId xmlns:a16="http://schemas.microsoft.com/office/drawing/2014/main" id="{2A5E6FB5-B778-F24C-A601-95339A953800}"/>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Freeform 165">
                <a:extLst>
                  <a:ext uri="{FF2B5EF4-FFF2-40B4-BE49-F238E27FC236}">
                    <a16:creationId xmlns:a16="http://schemas.microsoft.com/office/drawing/2014/main" id="{70415A3C-7C91-7E46-9BA5-D62360FC3F5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Rectangle 166">
                <a:extLst>
                  <a:ext uri="{FF2B5EF4-FFF2-40B4-BE49-F238E27FC236}">
                    <a16:creationId xmlns:a16="http://schemas.microsoft.com/office/drawing/2014/main" id="{4A157385-49EC-A345-8675-63A8A4717EE4}"/>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6" name="Group 167">
                <a:extLst>
                  <a:ext uri="{FF2B5EF4-FFF2-40B4-BE49-F238E27FC236}">
                    <a16:creationId xmlns:a16="http://schemas.microsoft.com/office/drawing/2014/main" id="{1DBB8188-6E4B-DB44-A618-1833910E6891}"/>
                  </a:ext>
                </a:extLst>
              </p:cNvPr>
              <p:cNvGrpSpPr>
                <a:grpSpLocks/>
              </p:cNvGrpSpPr>
              <p:nvPr/>
            </p:nvGrpSpPr>
            <p:grpSpPr bwMode="auto">
              <a:xfrm>
                <a:off x="4749" y="668"/>
                <a:ext cx="581" cy="145"/>
                <a:chOff x="614" y="2568"/>
                <a:chExt cx="725" cy="139"/>
              </a:xfrm>
            </p:grpSpPr>
            <p:sp>
              <p:nvSpPr>
                <p:cNvPr id="211" name="AutoShape 168">
                  <a:extLst>
                    <a:ext uri="{FF2B5EF4-FFF2-40B4-BE49-F238E27FC236}">
                      <a16:creationId xmlns:a16="http://schemas.microsoft.com/office/drawing/2014/main" id="{CE1ED7B1-4BA4-A84D-9114-C8CBB4BC514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AutoShape 169">
                  <a:extLst>
                    <a:ext uri="{FF2B5EF4-FFF2-40B4-BE49-F238E27FC236}">
                      <a16:creationId xmlns:a16="http://schemas.microsoft.com/office/drawing/2014/main" id="{B7844D79-0009-B94B-8989-919CDF6A9788}"/>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Rectangle 170">
                <a:extLst>
                  <a:ext uri="{FF2B5EF4-FFF2-40B4-BE49-F238E27FC236}">
                    <a16:creationId xmlns:a16="http://schemas.microsoft.com/office/drawing/2014/main" id="{51286867-B08D-0C40-A917-0F4029DD6072}"/>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88" name="Group 171">
                <a:extLst>
                  <a:ext uri="{FF2B5EF4-FFF2-40B4-BE49-F238E27FC236}">
                    <a16:creationId xmlns:a16="http://schemas.microsoft.com/office/drawing/2014/main" id="{D9A8F55B-F86B-6649-A1E4-8F24F95BCCED}"/>
                  </a:ext>
                </a:extLst>
              </p:cNvPr>
              <p:cNvGrpSpPr>
                <a:grpSpLocks/>
              </p:cNvGrpSpPr>
              <p:nvPr/>
            </p:nvGrpSpPr>
            <p:grpSpPr bwMode="auto">
              <a:xfrm>
                <a:off x="4747" y="994"/>
                <a:ext cx="581" cy="134"/>
                <a:chOff x="614" y="2568"/>
                <a:chExt cx="725" cy="139"/>
              </a:xfrm>
            </p:grpSpPr>
            <p:sp>
              <p:nvSpPr>
                <p:cNvPr id="209" name="AutoShape 172">
                  <a:extLst>
                    <a:ext uri="{FF2B5EF4-FFF2-40B4-BE49-F238E27FC236}">
                      <a16:creationId xmlns:a16="http://schemas.microsoft.com/office/drawing/2014/main" id="{16943728-8B67-F648-BF99-75B1A2EB8B65}"/>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AutoShape 173">
                  <a:extLst>
                    <a:ext uri="{FF2B5EF4-FFF2-40B4-BE49-F238E27FC236}">
                      <a16:creationId xmlns:a16="http://schemas.microsoft.com/office/drawing/2014/main" id="{E5C59DE8-B381-7841-BEF2-A71119B6CD8F}"/>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Rectangle 174">
                <a:extLst>
                  <a:ext uri="{FF2B5EF4-FFF2-40B4-BE49-F238E27FC236}">
                    <a16:creationId xmlns:a16="http://schemas.microsoft.com/office/drawing/2014/main" id="{E2A441E4-4B95-2D4B-8D2B-A39444E730C9}"/>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75">
                <a:extLst>
                  <a:ext uri="{FF2B5EF4-FFF2-40B4-BE49-F238E27FC236}">
                    <a16:creationId xmlns:a16="http://schemas.microsoft.com/office/drawing/2014/main" id="{4C56D3D2-1E9D-9A4E-A8E6-C02F387A41EB}"/>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91" name="Group 176">
                <a:extLst>
                  <a:ext uri="{FF2B5EF4-FFF2-40B4-BE49-F238E27FC236}">
                    <a16:creationId xmlns:a16="http://schemas.microsoft.com/office/drawing/2014/main" id="{4DEFC4BF-D38C-4E4F-8FF6-784D2ECC1D20}"/>
                  </a:ext>
                </a:extLst>
              </p:cNvPr>
              <p:cNvGrpSpPr>
                <a:grpSpLocks/>
              </p:cNvGrpSpPr>
              <p:nvPr/>
            </p:nvGrpSpPr>
            <p:grpSpPr bwMode="auto">
              <a:xfrm>
                <a:off x="4735" y="1627"/>
                <a:ext cx="582" cy="151"/>
                <a:chOff x="614" y="2568"/>
                <a:chExt cx="725" cy="139"/>
              </a:xfrm>
            </p:grpSpPr>
            <p:sp>
              <p:nvSpPr>
                <p:cNvPr id="207" name="AutoShape 177">
                  <a:extLst>
                    <a:ext uri="{FF2B5EF4-FFF2-40B4-BE49-F238E27FC236}">
                      <a16:creationId xmlns:a16="http://schemas.microsoft.com/office/drawing/2014/main" id="{1E6EF7BF-0973-4748-B890-B3787B883BAA}"/>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AutoShape 178">
                  <a:extLst>
                    <a:ext uri="{FF2B5EF4-FFF2-40B4-BE49-F238E27FC236}">
                      <a16:creationId xmlns:a16="http://schemas.microsoft.com/office/drawing/2014/main" id="{E5D7BCD8-55E5-614E-8991-523BADFCB547}"/>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2" name="Freeform 179">
                <a:extLst>
                  <a:ext uri="{FF2B5EF4-FFF2-40B4-BE49-F238E27FC236}">
                    <a16:creationId xmlns:a16="http://schemas.microsoft.com/office/drawing/2014/main" id="{9D08C936-65B2-7540-81A7-902915A9F68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93" name="Group 180">
                <a:extLst>
                  <a:ext uri="{FF2B5EF4-FFF2-40B4-BE49-F238E27FC236}">
                    <a16:creationId xmlns:a16="http://schemas.microsoft.com/office/drawing/2014/main" id="{E99B1C69-E2B6-2944-ADFF-75BD1E5CCF82}"/>
                  </a:ext>
                </a:extLst>
              </p:cNvPr>
              <p:cNvGrpSpPr>
                <a:grpSpLocks/>
              </p:cNvGrpSpPr>
              <p:nvPr/>
            </p:nvGrpSpPr>
            <p:grpSpPr bwMode="auto">
              <a:xfrm>
                <a:off x="4739" y="1327"/>
                <a:ext cx="582" cy="139"/>
                <a:chOff x="614" y="2568"/>
                <a:chExt cx="725" cy="139"/>
              </a:xfrm>
            </p:grpSpPr>
            <p:sp>
              <p:nvSpPr>
                <p:cNvPr id="205" name="AutoShape 181">
                  <a:extLst>
                    <a:ext uri="{FF2B5EF4-FFF2-40B4-BE49-F238E27FC236}">
                      <a16:creationId xmlns:a16="http://schemas.microsoft.com/office/drawing/2014/main" id="{40AB9F71-EF2B-814B-9AA0-68CABE04DD9B}"/>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AutoShape 182">
                  <a:extLst>
                    <a:ext uri="{FF2B5EF4-FFF2-40B4-BE49-F238E27FC236}">
                      <a16:creationId xmlns:a16="http://schemas.microsoft.com/office/drawing/2014/main" id="{61BBD585-034C-FE44-8C4C-5732B02C9B93}"/>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4" name="Rectangle 183">
                <a:extLst>
                  <a:ext uri="{FF2B5EF4-FFF2-40B4-BE49-F238E27FC236}">
                    <a16:creationId xmlns:a16="http://schemas.microsoft.com/office/drawing/2014/main" id="{3003C525-2BE0-154F-83E7-C0B0EEC1A63C}"/>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5" name="Freeform 184">
                <a:extLst>
                  <a:ext uri="{FF2B5EF4-FFF2-40B4-BE49-F238E27FC236}">
                    <a16:creationId xmlns:a16="http://schemas.microsoft.com/office/drawing/2014/main" id="{87688AC3-3CC5-0947-8699-28651834F6F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6" name="Freeform 185">
                <a:extLst>
                  <a:ext uri="{FF2B5EF4-FFF2-40B4-BE49-F238E27FC236}">
                    <a16:creationId xmlns:a16="http://schemas.microsoft.com/office/drawing/2014/main" id="{3B30373F-530B-FF4A-A69C-611E391F988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Oval 186">
                <a:extLst>
                  <a:ext uri="{FF2B5EF4-FFF2-40B4-BE49-F238E27FC236}">
                    <a16:creationId xmlns:a16="http://schemas.microsoft.com/office/drawing/2014/main" id="{BE74818C-974F-C344-AF1C-A571C38F7674}"/>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Freeform 187">
                <a:extLst>
                  <a:ext uri="{FF2B5EF4-FFF2-40B4-BE49-F238E27FC236}">
                    <a16:creationId xmlns:a16="http://schemas.microsoft.com/office/drawing/2014/main" id="{C9128504-5E1F-1F4A-BF9E-EFE7472C030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9" name="AutoShape 188">
                <a:extLst>
                  <a:ext uri="{FF2B5EF4-FFF2-40B4-BE49-F238E27FC236}">
                    <a16:creationId xmlns:a16="http://schemas.microsoft.com/office/drawing/2014/main" id="{E1404165-9D6F-1942-BB52-FCC831E9A23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AutoShape 189">
                <a:extLst>
                  <a:ext uri="{FF2B5EF4-FFF2-40B4-BE49-F238E27FC236}">
                    <a16:creationId xmlns:a16="http://schemas.microsoft.com/office/drawing/2014/main" id="{7F94C469-5406-364A-84E2-47B5F8B49B4C}"/>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Oval 190">
                <a:extLst>
                  <a:ext uri="{FF2B5EF4-FFF2-40B4-BE49-F238E27FC236}">
                    <a16:creationId xmlns:a16="http://schemas.microsoft.com/office/drawing/2014/main" id="{A0E8CAFD-652A-E647-BA6D-055C853C8A16}"/>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2" name="Oval 191">
                <a:extLst>
                  <a:ext uri="{FF2B5EF4-FFF2-40B4-BE49-F238E27FC236}">
                    <a16:creationId xmlns:a16="http://schemas.microsoft.com/office/drawing/2014/main" id="{1A58DA79-10F0-C94E-9A96-4E39E4332121}"/>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03" name="Oval 192">
                <a:extLst>
                  <a:ext uri="{FF2B5EF4-FFF2-40B4-BE49-F238E27FC236}">
                    <a16:creationId xmlns:a16="http://schemas.microsoft.com/office/drawing/2014/main" id="{E5153F60-CA4E-AD46-AA61-51967FAF6727}"/>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93">
                <a:extLst>
                  <a:ext uri="{FF2B5EF4-FFF2-40B4-BE49-F238E27FC236}">
                    <a16:creationId xmlns:a16="http://schemas.microsoft.com/office/drawing/2014/main" id="{FDB88677-8689-BF48-AD1F-09182168736F}"/>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8" name="Group 167">
              <a:extLst>
                <a:ext uri="{FF2B5EF4-FFF2-40B4-BE49-F238E27FC236}">
                  <a16:creationId xmlns:a16="http://schemas.microsoft.com/office/drawing/2014/main" id="{EAFBA5EB-DA0C-3243-87AB-B89E8E79E894}"/>
                </a:ext>
              </a:extLst>
            </p:cNvPr>
            <p:cNvGrpSpPr/>
            <p:nvPr/>
          </p:nvGrpSpPr>
          <p:grpSpPr>
            <a:xfrm>
              <a:off x="2669417" y="3423937"/>
              <a:ext cx="2003932" cy="369332"/>
              <a:chOff x="7504363" y="3141846"/>
              <a:chExt cx="2003932" cy="369332"/>
            </a:xfrm>
          </p:grpSpPr>
          <p:grpSp>
            <p:nvGrpSpPr>
              <p:cNvPr id="175" name="Group 174">
                <a:extLst>
                  <a:ext uri="{FF2B5EF4-FFF2-40B4-BE49-F238E27FC236}">
                    <a16:creationId xmlns:a16="http://schemas.microsoft.com/office/drawing/2014/main" id="{11FC8479-D121-CF45-BE67-D2FC95EAF7B9}"/>
                  </a:ext>
                </a:extLst>
              </p:cNvPr>
              <p:cNvGrpSpPr/>
              <p:nvPr/>
            </p:nvGrpSpPr>
            <p:grpSpPr>
              <a:xfrm>
                <a:off x="7504363" y="3183676"/>
                <a:ext cx="2003932" cy="306163"/>
                <a:chOff x="1616358" y="2551230"/>
                <a:chExt cx="2141698" cy="218510"/>
              </a:xfrm>
            </p:grpSpPr>
            <p:sp>
              <p:nvSpPr>
                <p:cNvPr id="177" name="Rectangle 176">
                  <a:extLst>
                    <a:ext uri="{FF2B5EF4-FFF2-40B4-BE49-F238E27FC236}">
                      <a16:creationId xmlns:a16="http://schemas.microsoft.com/office/drawing/2014/main" id="{553693F6-B250-A94A-973B-A2B9E24D52C4}"/>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90731F76-7DB6-864C-9B95-2487D9D7B8DE}"/>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31CDAEAB-9168-0E4F-9A8E-E906655A076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34315B0F-7173-EA4C-98E3-3F4A8474AFE9}"/>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a:extLst>
                  <a:ext uri="{FF2B5EF4-FFF2-40B4-BE49-F238E27FC236}">
                    <a16:creationId xmlns:a16="http://schemas.microsoft.com/office/drawing/2014/main" id="{997FB701-F3E4-214A-918C-4E8D192B2BB3}"/>
                  </a:ext>
                </a:extLst>
              </p:cNvPr>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p>
            </p:txBody>
          </p:sp>
        </p:grpSp>
        <p:cxnSp>
          <p:nvCxnSpPr>
            <p:cNvPr id="169" name="Straight Connector 168">
              <a:extLst>
                <a:ext uri="{FF2B5EF4-FFF2-40B4-BE49-F238E27FC236}">
                  <a16:creationId xmlns:a16="http://schemas.microsoft.com/office/drawing/2014/main" id="{82CF18A5-E8B1-C44A-855D-BC2E13F5D131}"/>
                </a:ext>
              </a:extLst>
            </p:cNvPr>
            <p:cNvCxnSpPr>
              <a:cxnSpLocks/>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a:extLst>
                <a:ext uri="{FF2B5EF4-FFF2-40B4-BE49-F238E27FC236}">
                  <a16:creationId xmlns:a16="http://schemas.microsoft.com/office/drawing/2014/main" id="{35B9DBBD-4E46-054F-AF2A-3048455F5FA1}"/>
                </a:ext>
              </a:extLst>
            </p:cNvPr>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CFAA8010-49E9-EB46-BD2B-D57E00E6F5CD}"/>
                </a:ext>
              </a:extLst>
            </p:cNvPr>
            <p:cNvCxnSpPr>
              <a:cxnSpLocks/>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1100341-F7A9-1D41-8489-9128E671B607}"/>
                </a:ext>
              </a:extLst>
            </p:cNvPr>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a:extLst>
                <a:ext uri="{FF2B5EF4-FFF2-40B4-BE49-F238E27FC236}">
                  <a16:creationId xmlns:a16="http://schemas.microsoft.com/office/drawing/2014/main" id="{30DCEE24-EC49-B244-B451-278656DCCEBE}"/>
                </a:ext>
              </a:extLst>
            </p:cNvPr>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15EB50A4-0F12-A743-8A7B-907E5EE4A2F5}"/>
                </a:ext>
              </a:extLst>
            </p:cNvPr>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p>
          </p:txBody>
        </p:sp>
      </p:grpSp>
      <p:sp>
        <p:nvSpPr>
          <p:cNvPr id="8" name="Rectangle 7">
            <a:extLst>
              <a:ext uri="{FF2B5EF4-FFF2-40B4-BE49-F238E27FC236}">
                <a16:creationId xmlns:a16="http://schemas.microsoft.com/office/drawing/2014/main" id="{7A8CA74F-CA34-FE4D-BBA8-48490B128E60}"/>
              </a:ext>
            </a:extLst>
          </p:cNvPr>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a:extLst>
              <a:ext uri="{FF2B5EF4-FFF2-40B4-BE49-F238E27FC236}">
                <a16:creationId xmlns:a16="http://schemas.microsoft.com/office/drawing/2014/main" id="{801B4EA5-1C05-1743-AB9A-0E0C38CDA1C5}"/>
              </a:ext>
            </a:extLst>
          </p:cNvPr>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614158-9985-B744-A5F2-706D5EF5D7E9}"/>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4368BA48-D0C1-5949-880D-4FFAA26CCEC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Slide Number Placeholder 2">
            <a:extLst>
              <a:ext uri="{FF2B5EF4-FFF2-40B4-BE49-F238E27FC236}">
                <a16:creationId xmlns:a16="http://schemas.microsoft.com/office/drawing/2014/main" id="{F8B5D732-7735-9D4B-9D7A-0E2219A426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32755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3F910FC6-F569-2147-8E13-9C3CBF349C22}"/>
              </a:ext>
            </a:extLst>
          </p:cNvPr>
          <p:cNvGrpSpPr/>
          <p:nvPr/>
        </p:nvGrpSpPr>
        <p:grpSpPr>
          <a:xfrm>
            <a:off x="995688" y="3550466"/>
            <a:ext cx="9016751" cy="2246769"/>
            <a:chOff x="995688" y="4013928"/>
            <a:chExt cx="9016751" cy="2246769"/>
          </a:xfrm>
        </p:grpSpPr>
        <p:sp>
          <p:nvSpPr>
            <p:cNvPr id="254" name="TextBox 253">
              <a:extLst>
                <a:ext uri="{FF2B5EF4-FFF2-40B4-BE49-F238E27FC236}">
                  <a16:creationId xmlns:a16="http://schemas.microsoft.com/office/drawing/2014/main" id="{B694493B-88BF-134F-B1BA-C0BD341D486C}"/>
                </a:ext>
              </a:extLst>
            </p:cNvPr>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p>
          </p:txBody>
        </p:sp>
        <p:cxnSp>
          <p:nvCxnSpPr>
            <p:cNvPr id="10" name="Straight Connector 9">
              <a:extLst>
                <a:ext uri="{FF2B5EF4-FFF2-40B4-BE49-F238E27FC236}">
                  <a16:creationId xmlns:a16="http://schemas.microsoft.com/office/drawing/2014/main" id="{CF6FCEAF-463D-2648-AB33-C825C90C616E}"/>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0B021F0-9489-874C-A482-48774A1F4135}"/>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a:extLst>
              <a:ext uri="{FF2B5EF4-FFF2-40B4-BE49-F238E27FC236}">
                <a16:creationId xmlns:a16="http://schemas.microsoft.com/office/drawing/2014/main" id="{05A41E28-36B5-F84E-9E12-7529960E3C65}"/>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1C1568F9-7215-6C43-8C2A-E0D8D4F2877D}"/>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Slide Number Placeholder 2">
            <a:extLst>
              <a:ext uri="{FF2B5EF4-FFF2-40B4-BE49-F238E27FC236}">
                <a16:creationId xmlns:a16="http://schemas.microsoft.com/office/drawing/2014/main" id="{ADF8FD71-EE62-D045-9E44-162D8557969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35</a:t>
            </a:fld>
            <a:endParaRPr lang="en-US" dirty="0"/>
          </a:p>
        </p:txBody>
      </p:sp>
    </p:spTree>
    <p:extLst>
      <p:ext uri="{BB962C8B-B14F-4D97-AF65-F5344CB8AC3E}">
        <p14:creationId xmlns:p14="http://schemas.microsoft.com/office/powerpoint/2010/main" val="5642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p>
        </p:txBody>
      </p:sp>
      <p:grpSp>
        <p:nvGrpSpPr>
          <p:cNvPr id="9" name="Group 8">
            <a:extLst>
              <a:ext uri="{FF2B5EF4-FFF2-40B4-BE49-F238E27FC236}">
                <a16:creationId xmlns:a16="http://schemas.microsoft.com/office/drawing/2014/main" id="{C7D89CDE-A98B-A64B-A840-9A38508B9B43}"/>
              </a:ext>
            </a:extLst>
          </p:cNvPr>
          <p:cNvGrpSpPr/>
          <p:nvPr/>
        </p:nvGrpSpPr>
        <p:grpSpPr>
          <a:xfrm>
            <a:off x="6226081" y="1900904"/>
            <a:ext cx="5598584" cy="4095684"/>
            <a:chOff x="6226081" y="2364366"/>
            <a:chExt cx="5598584" cy="4095684"/>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6944646" y="2545250"/>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7541116" y="2997281"/>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6677899" y="2425781"/>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10189724" y="2496350"/>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10248853" y="2969571"/>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11287371" y="2364366"/>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0A94F7F-9401-4C4F-80C6-4F0C25C18F5C}"/>
                </a:ext>
              </a:extLst>
            </p:cNvPr>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28F3F5F7-78A1-3C45-AC73-9F2A188FD37C}"/>
                </a:ext>
              </a:extLst>
            </p:cNvPr>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D73C66D-8F36-5E4B-BBC6-B804471BAAF5}"/>
                </a:ext>
              </a:extLst>
            </p:cNvPr>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p:txBody>
        </p:sp>
        <p:grpSp>
          <p:nvGrpSpPr>
            <p:cNvPr id="233" name="Group 232">
              <a:extLst>
                <a:ext uri="{FF2B5EF4-FFF2-40B4-BE49-F238E27FC236}">
                  <a16:creationId xmlns:a16="http://schemas.microsoft.com/office/drawing/2014/main" id="{0D04F411-4AAF-BC49-BC7A-363692477E93}"/>
                </a:ext>
              </a:extLst>
            </p:cNvPr>
            <p:cNvGrpSpPr/>
            <p:nvPr/>
          </p:nvGrpSpPr>
          <p:grpSpPr>
            <a:xfrm>
              <a:off x="6573835" y="5301907"/>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a:extLst>
                <a:ext uri="{FF2B5EF4-FFF2-40B4-BE49-F238E27FC236}">
                  <a16:creationId xmlns:a16="http://schemas.microsoft.com/office/drawing/2014/main" id="{AEB73EE5-0075-EE47-B5CC-61EAD4F66FC9}"/>
                </a:ext>
              </a:extLst>
            </p:cNvPr>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a:extLst>
                <a:ext uri="{FF2B5EF4-FFF2-40B4-BE49-F238E27FC236}">
                  <a16:creationId xmlns:a16="http://schemas.microsoft.com/office/drawing/2014/main" id="{6021091A-40C7-3E48-A368-62B168C379FE}"/>
                </a:ext>
              </a:extLst>
            </p:cNvPr>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7535360" y="5023850"/>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10248530" y="5019009"/>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C1537B2-998E-7649-AE3E-ACB471EB73E8}"/>
              </a:ext>
            </a:extLst>
          </p:cNvPr>
          <p:cNvGrpSpPr/>
          <p:nvPr/>
        </p:nvGrpSpPr>
        <p:grpSpPr>
          <a:xfrm>
            <a:off x="1042183" y="3581463"/>
            <a:ext cx="8970256" cy="2246769"/>
            <a:chOff x="1042183" y="4044925"/>
            <a:chExt cx="8970256" cy="2246769"/>
          </a:xfrm>
        </p:grpSpPr>
        <p:sp>
          <p:nvSpPr>
            <p:cNvPr id="89" name="TextBox 88">
              <a:extLst>
                <a:ext uri="{FF2B5EF4-FFF2-40B4-BE49-F238E27FC236}">
                  <a16:creationId xmlns:a16="http://schemas.microsoft.com/office/drawing/2014/main" id="{910591A5-B3B8-B947-A7F1-BDBD4F667F70}"/>
                </a:ext>
              </a:extLst>
            </p:cNvPr>
            <p:cNvSpPr txBox="1"/>
            <p:nvPr/>
          </p:nvSpPr>
          <p:spPr>
            <a:xfrm>
              <a:off x="1042183" y="4044925"/>
              <a:ext cx="481535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p>
          </p:txBody>
        </p:sp>
        <p:cxnSp>
          <p:nvCxnSpPr>
            <p:cNvPr id="90" name="Straight Connector 89">
              <a:extLst>
                <a:ext uri="{FF2B5EF4-FFF2-40B4-BE49-F238E27FC236}">
                  <a16:creationId xmlns:a16="http://schemas.microsoft.com/office/drawing/2014/main" id="{655271F5-62E0-BF47-BF60-FE01086FB678}"/>
                </a:ext>
              </a:extLst>
            </p:cNvPr>
            <p:cNvCxnSpPr>
              <a:cxnSpLocks/>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3B8B2C-3583-1D4A-9253-C59A292E0DE2}"/>
                </a:ext>
              </a:extLst>
            </p:cNvPr>
            <p:cNvCxnSpPr>
              <a:cxnSpLocks/>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a:extLst>
              <a:ext uri="{FF2B5EF4-FFF2-40B4-BE49-F238E27FC236}">
                <a16:creationId xmlns:a16="http://schemas.microsoft.com/office/drawing/2014/main" id="{80A6EEAE-C014-954F-ADE6-66049A46FFBE}"/>
              </a:ext>
            </a:extLst>
          </p:cNvPr>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0FE70045-1128-264B-A4F3-CC9AAED801DA}"/>
              </a:ext>
            </a:extLst>
          </p:cNvPr>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a:extLst>
              <a:ext uri="{FF2B5EF4-FFF2-40B4-BE49-F238E27FC236}">
                <a16:creationId xmlns:a16="http://schemas.microsoft.com/office/drawing/2014/main" id="{916F2FD5-AF05-E24C-BB57-482FB6C40C8C}"/>
              </a:ext>
            </a:extLst>
          </p:cNvPr>
          <p:cNvPicPr>
            <a:picLocks noChangeAspect="1"/>
          </p:cNvPicPr>
          <p:nvPr/>
        </p:nvPicPr>
        <p:blipFill>
          <a:blip r:embed="rId4"/>
          <a:stretch>
            <a:fillRect/>
          </a:stretch>
        </p:blipFill>
        <p:spPr>
          <a:xfrm>
            <a:off x="8292476" y="1291955"/>
            <a:ext cx="1976012" cy="4393769"/>
          </a:xfrm>
          <a:prstGeom prst="rect">
            <a:avLst/>
          </a:prstGeom>
        </p:spPr>
      </p:pic>
      <p:pic>
        <p:nvPicPr>
          <p:cNvPr id="92" name="Picture 91" descr="A shower curtain&#10;&#10;Description automatically generated">
            <a:extLst>
              <a:ext uri="{FF2B5EF4-FFF2-40B4-BE49-F238E27FC236}">
                <a16:creationId xmlns:a16="http://schemas.microsoft.com/office/drawing/2014/main" id="{60AABE17-DADA-B14B-B0C4-01EC1B9C6813}"/>
              </a:ext>
            </a:extLst>
          </p:cNvPr>
          <p:cNvPicPr>
            <a:picLocks noChangeAspect="1"/>
          </p:cNvPicPr>
          <p:nvPr/>
        </p:nvPicPr>
        <p:blipFill>
          <a:blip r:embed="rId4"/>
          <a:stretch>
            <a:fillRect/>
          </a:stretch>
        </p:blipFill>
        <p:spPr>
          <a:xfrm>
            <a:off x="8219289" y="1165171"/>
            <a:ext cx="3972711" cy="4579749"/>
          </a:xfrm>
          <a:prstGeom prst="rect">
            <a:avLst/>
          </a:prstGeom>
        </p:spPr>
      </p:pic>
      <p:sp>
        <p:nvSpPr>
          <p:cNvPr id="87" name="Slide Number Placeholder 2">
            <a:extLst>
              <a:ext uri="{FF2B5EF4-FFF2-40B4-BE49-F238E27FC236}">
                <a16:creationId xmlns:a16="http://schemas.microsoft.com/office/drawing/2014/main" id="{A2229121-4A15-DF44-A869-74D8C822A5F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36</a:t>
            </a:fld>
            <a:endParaRPr lang="en-US" dirty="0"/>
          </a:p>
        </p:txBody>
      </p:sp>
    </p:spTree>
    <p:extLst>
      <p:ext uri="{BB962C8B-B14F-4D97-AF65-F5344CB8AC3E}">
        <p14:creationId xmlns:p14="http://schemas.microsoft.com/office/powerpoint/2010/main" val="32988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protocol (</a:t>
            </a:r>
            <a:r>
              <a:rPr lang="en-US" sz="4400" dirty="0" err="1"/>
              <a:t>rdt</a:t>
            </a:r>
            <a:r>
              <a:rPr lang="en-US" sz="4400" dirty="0"/>
              <a:t>): interfaces</a:t>
            </a:r>
          </a:p>
        </p:txBody>
      </p:sp>
      <p:grpSp>
        <p:nvGrpSpPr>
          <p:cNvPr id="15" name="Group 14">
            <a:extLst>
              <a:ext uri="{FF2B5EF4-FFF2-40B4-BE49-F238E27FC236}">
                <a16:creationId xmlns:a16="http://schemas.microsoft.com/office/drawing/2014/main" id="{5F3D26B5-5E98-5E4A-87D8-7FA097DF959B}"/>
              </a:ext>
            </a:extLst>
          </p:cNvPr>
          <p:cNvGrpSpPr/>
          <p:nvPr/>
        </p:nvGrpSpPr>
        <p:grpSpPr>
          <a:xfrm>
            <a:off x="2579501" y="2165159"/>
            <a:ext cx="7088417" cy="3419122"/>
            <a:chOff x="2293693" y="1943479"/>
            <a:chExt cx="7088417" cy="3419122"/>
          </a:xfrm>
        </p:grpSpPr>
        <p:grpSp>
          <p:nvGrpSpPr>
            <p:cNvPr id="98" name="Group 97">
              <a:extLst>
                <a:ext uri="{FF2B5EF4-FFF2-40B4-BE49-F238E27FC236}">
                  <a16:creationId xmlns:a16="http://schemas.microsoft.com/office/drawing/2014/main" id="{6F69B15D-5882-BD4E-83B7-5C85A253A430}"/>
                </a:ext>
              </a:extLst>
            </p:cNvPr>
            <p:cNvGrpSpPr/>
            <p:nvPr/>
          </p:nvGrpSpPr>
          <p:grpSpPr>
            <a:xfrm>
              <a:off x="3481010" y="2124363"/>
              <a:ext cx="1245036" cy="593992"/>
              <a:chOff x="9852456" y="608434"/>
              <a:chExt cx="1245036" cy="593992"/>
            </a:xfrm>
          </p:grpSpPr>
          <p:sp>
            <p:nvSpPr>
              <p:cNvPr id="157" name="Oval 19">
                <a:extLst>
                  <a:ext uri="{FF2B5EF4-FFF2-40B4-BE49-F238E27FC236}">
                    <a16:creationId xmlns:a16="http://schemas.microsoft.com/office/drawing/2014/main" id="{056D9101-B295-BE4A-9002-B9C75319D4B3}"/>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8" name="TextBox 157">
                <a:extLst>
                  <a:ext uri="{FF2B5EF4-FFF2-40B4-BE49-F238E27FC236}">
                    <a16:creationId xmlns:a16="http://schemas.microsoft.com/office/drawing/2014/main" id="{B98075D5-1094-EA42-8C93-9C2D954BC121}"/>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p>
            </p:txBody>
          </p:sp>
        </p:grpSp>
        <p:grpSp>
          <p:nvGrpSpPr>
            <p:cNvPr id="99" name="Group 98">
              <a:extLst>
                <a:ext uri="{FF2B5EF4-FFF2-40B4-BE49-F238E27FC236}">
                  <a16:creationId xmlns:a16="http://schemas.microsoft.com/office/drawing/2014/main" id="{5402A96E-C536-5E4C-BB36-5F57DDFFE613}"/>
                </a:ext>
              </a:extLst>
            </p:cNvPr>
            <p:cNvGrpSpPr/>
            <p:nvPr/>
          </p:nvGrpSpPr>
          <p:grpSpPr>
            <a:xfrm>
              <a:off x="4077480" y="2576394"/>
              <a:ext cx="577241" cy="338554"/>
              <a:chOff x="9950444" y="999755"/>
              <a:chExt cx="577241" cy="338554"/>
            </a:xfrm>
          </p:grpSpPr>
          <p:sp>
            <p:nvSpPr>
              <p:cNvPr id="155" name="Rectangle 154">
                <a:extLst>
                  <a:ext uri="{FF2B5EF4-FFF2-40B4-BE49-F238E27FC236}">
                    <a16:creationId xmlns:a16="http://schemas.microsoft.com/office/drawing/2014/main" id="{0D3BE65A-11E7-ED41-B532-DDED3A87485C}"/>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05315891-C43B-4E47-AA7C-98881DCEDB55}"/>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a:extLst>
                <a:ext uri="{FF2B5EF4-FFF2-40B4-BE49-F238E27FC236}">
                  <a16:creationId xmlns:a16="http://schemas.microsoft.com/office/drawing/2014/main" id="{54168ABB-31DA-FD4E-B361-85C3C0971BE8}"/>
                </a:ext>
              </a:extLst>
            </p:cNvPr>
            <p:cNvGrpSpPr>
              <a:grpSpLocks/>
            </p:cNvGrpSpPr>
            <p:nvPr/>
          </p:nvGrpSpPr>
          <p:grpSpPr bwMode="auto">
            <a:xfrm>
              <a:off x="3214263" y="2004894"/>
              <a:ext cx="545509" cy="512284"/>
              <a:chOff x="-44" y="1473"/>
              <a:chExt cx="981" cy="1105"/>
            </a:xfrm>
          </p:grpSpPr>
          <p:pic>
            <p:nvPicPr>
              <p:cNvPr id="153" name="Picture 195" descr="desktop_computer_stylized_medium">
                <a:extLst>
                  <a:ext uri="{FF2B5EF4-FFF2-40B4-BE49-F238E27FC236}">
                    <a16:creationId xmlns:a16="http://schemas.microsoft.com/office/drawing/2014/main" id="{272E925C-57A6-144C-A625-180C395BB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a:extLst>
                  <a:ext uri="{FF2B5EF4-FFF2-40B4-BE49-F238E27FC236}">
                    <a16:creationId xmlns:a16="http://schemas.microsoft.com/office/drawing/2014/main" id="{5E936CF8-605C-F948-973D-474011FE90E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1" name="Group 100">
              <a:extLst>
                <a:ext uri="{FF2B5EF4-FFF2-40B4-BE49-F238E27FC236}">
                  <a16:creationId xmlns:a16="http://schemas.microsoft.com/office/drawing/2014/main" id="{94E6CD2B-9DBD-9847-AE43-1F20A9F4B7A7}"/>
                </a:ext>
              </a:extLst>
            </p:cNvPr>
            <p:cNvGrpSpPr/>
            <p:nvPr/>
          </p:nvGrpSpPr>
          <p:grpSpPr>
            <a:xfrm>
              <a:off x="6726088" y="2075463"/>
              <a:ext cx="1245036" cy="593992"/>
              <a:chOff x="9852456" y="608434"/>
              <a:chExt cx="1245036" cy="593992"/>
            </a:xfrm>
          </p:grpSpPr>
          <p:sp>
            <p:nvSpPr>
              <p:cNvPr id="151" name="Oval 19">
                <a:extLst>
                  <a:ext uri="{FF2B5EF4-FFF2-40B4-BE49-F238E27FC236}">
                    <a16:creationId xmlns:a16="http://schemas.microsoft.com/office/drawing/2014/main" id="{65C8DA48-6ECB-6D4D-80B9-2E7231D021E7}"/>
                  </a:ext>
                </a:extLst>
              </p:cNvPr>
              <p:cNvSpPr>
                <a:spLocks noChangeArrowheads="1"/>
              </p:cNvSpPr>
              <p:nvPr/>
            </p:nvSpPr>
            <p:spPr bwMode="auto">
              <a:xfrm>
                <a:off x="9852456" y="608434"/>
                <a:ext cx="1245036" cy="593992"/>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TextBox 151">
                <a:extLst>
                  <a:ext uri="{FF2B5EF4-FFF2-40B4-BE49-F238E27FC236}">
                    <a16:creationId xmlns:a16="http://schemas.microsoft.com/office/drawing/2014/main" id="{F98362D2-A31F-1547-A061-D0BD0AD53B62}"/>
                  </a:ext>
                </a:extLst>
              </p:cNvPr>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p>
            </p:txBody>
          </p:sp>
        </p:grpSp>
        <p:grpSp>
          <p:nvGrpSpPr>
            <p:cNvPr id="102" name="Group 101">
              <a:extLst>
                <a:ext uri="{FF2B5EF4-FFF2-40B4-BE49-F238E27FC236}">
                  <a16:creationId xmlns:a16="http://schemas.microsoft.com/office/drawing/2014/main" id="{E2053A92-714B-3A4D-BA72-E2002B5EB226}"/>
                </a:ext>
              </a:extLst>
            </p:cNvPr>
            <p:cNvGrpSpPr/>
            <p:nvPr/>
          </p:nvGrpSpPr>
          <p:grpSpPr>
            <a:xfrm>
              <a:off x="6785217" y="2548684"/>
              <a:ext cx="577241" cy="338554"/>
              <a:chOff x="9678159" y="981583"/>
              <a:chExt cx="577241" cy="338554"/>
            </a:xfrm>
          </p:grpSpPr>
          <p:sp>
            <p:nvSpPr>
              <p:cNvPr id="149" name="Rectangle 148">
                <a:extLst>
                  <a:ext uri="{FF2B5EF4-FFF2-40B4-BE49-F238E27FC236}">
                    <a16:creationId xmlns:a16="http://schemas.microsoft.com/office/drawing/2014/main" id="{87AF5445-F895-274D-B4CA-4B559C14920A}"/>
                  </a:ext>
                </a:extLst>
              </p:cNvPr>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405D7A89-0963-7D45-9872-8A6C26AFF4EB}"/>
                  </a:ext>
                </a:extLst>
              </p:cNvPr>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a:extLst>
                <a:ext uri="{FF2B5EF4-FFF2-40B4-BE49-F238E27FC236}">
                  <a16:creationId xmlns:a16="http://schemas.microsoft.com/office/drawing/2014/main" id="{72242579-6133-6C4E-BF67-26CF5BCBECC7}"/>
                </a:ext>
              </a:extLst>
            </p:cNvPr>
            <p:cNvGrpSpPr>
              <a:grpSpLocks/>
            </p:cNvGrpSpPr>
            <p:nvPr/>
          </p:nvGrpSpPr>
          <p:grpSpPr bwMode="auto">
            <a:xfrm>
              <a:off x="7823735" y="1943479"/>
              <a:ext cx="230514" cy="466725"/>
              <a:chOff x="4140" y="429"/>
              <a:chExt cx="1425" cy="2396"/>
            </a:xfrm>
          </p:grpSpPr>
          <p:sp>
            <p:nvSpPr>
              <p:cNvPr id="117" name="Freeform 162">
                <a:extLst>
                  <a:ext uri="{FF2B5EF4-FFF2-40B4-BE49-F238E27FC236}">
                    <a16:creationId xmlns:a16="http://schemas.microsoft.com/office/drawing/2014/main" id="{508C64E2-5C75-8B42-912F-0F4DAB5E11F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8" name="Rectangle 163">
                <a:extLst>
                  <a:ext uri="{FF2B5EF4-FFF2-40B4-BE49-F238E27FC236}">
                    <a16:creationId xmlns:a16="http://schemas.microsoft.com/office/drawing/2014/main" id="{1F2031F6-89EC-AD4C-B442-1E0A3C270EA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Freeform 164">
                <a:extLst>
                  <a:ext uri="{FF2B5EF4-FFF2-40B4-BE49-F238E27FC236}">
                    <a16:creationId xmlns:a16="http://schemas.microsoft.com/office/drawing/2014/main" id="{0BA0DD87-2FD6-244B-82C8-88C2D0A5833C}"/>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0" name="Freeform 165">
                <a:extLst>
                  <a:ext uri="{FF2B5EF4-FFF2-40B4-BE49-F238E27FC236}">
                    <a16:creationId xmlns:a16="http://schemas.microsoft.com/office/drawing/2014/main" id="{7207167F-9D03-3F47-8166-127D9E26F058}"/>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1" name="Rectangle 166">
                <a:extLst>
                  <a:ext uri="{FF2B5EF4-FFF2-40B4-BE49-F238E27FC236}">
                    <a16:creationId xmlns:a16="http://schemas.microsoft.com/office/drawing/2014/main" id="{D8ACE697-B009-5441-8959-DAC8BF3B1CB8}"/>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2" name="Group 167">
                <a:extLst>
                  <a:ext uri="{FF2B5EF4-FFF2-40B4-BE49-F238E27FC236}">
                    <a16:creationId xmlns:a16="http://schemas.microsoft.com/office/drawing/2014/main" id="{AFAFE92F-768B-0E40-8189-F135D4962862}"/>
                  </a:ext>
                </a:extLst>
              </p:cNvPr>
              <p:cNvGrpSpPr>
                <a:grpSpLocks/>
              </p:cNvGrpSpPr>
              <p:nvPr/>
            </p:nvGrpSpPr>
            <p:grpSpPr bwMode="auto">
              <a:xfrm>
                <a:off x="4749" y="668"/>
                <a:ext cx="581" cy="145"/>
                <a:chOff x="614" y="2568"/>
                <a:chExt cx="725" cy="139"/>
              </a:xfrm>
            </p:grpSpPr>
            <p:sp>
              <p:nvSpPr>
                <p:cNvPr id="147" name="AutoShape 168">
                  <a:extLst>
                    <a:ext uri="{FF2B5EF4-FFF2-40B4-BE49-F238E27FC236}">
                      <a16:creationId xmlns:a16="http://schemas.microsoft.com/office/drawing/2014/main" id="{6617210C-BFB6-0D4D-B38A-5E9106661AF0}"/>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AutoShape 169">
                  <a:extLst>
                    <a:ext uri="{FF2B5EF4-FFF2-40B4-BE49-F238E27FC236}">
                      <a16:creationId xmlns:a16="http://schemas.microsoft.com/office/drawing/2014/main" id="{5EE6018A-C9AA-184F-B7ED-42AFC16D772E}"/>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3" name="Rectangle 170">
                <a:extLst>
                  <a:ext uri="{FF2B5EF4-FFF2-40B4-BE49-F238E27FC236}">
                    <a16:creationId xmlns:a16="http://schemas.microsoft.com/office/drawing/2014/main" id="{F82DB15E-18D1-4A4D-80D4-EAB41BA5033C}"/>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4" name="Group 171">
                <a:extLst>
                  <a:ext uri="{FF2B5EF4-FFF2-40B4-BE49-F238E27FC236}">
                    <a16:creationId xmlns:a16="http://schemas.microsoft.com/office/drawing/2014/main" id="{52997F44-9E26-5F46-914A-DD4ADC8770B4}"/>
                  </a:ext>
                </a:extLst>
              </p:cNvPr>
              <p:cNvGrpSpPr>
                <a:grpSpLocks/>
              </p:cNvGrpSpPr>
              <p:nvPr/>
            </p:nvGrpSpPr>
            <p:grpSpPr bwMode="auto">
              <a:xfrm>
                <a:off x="4747" y="994"/>
                <a:ext cx="581" cy="134"/>
                <a:chOff x="614" y="2568"/>
                <a:chExt cx="725" cy="139"/>
              </a:xfrm>
            </p:grpSpPr>
            <p:sp>
              <p:nvSpPr>
                <p:cNvPr id="145" name="AutoShape 172">
                  <a:extLst>
                    <a:ext uri="{FF2B5EF4-FFF2-40B4-BE49-F238E27FC236}">
                      <a16:creationId xmlns:a16="http://schemas.microsoft.com/office/drawing/2014/main" id="{7DD2F60B-01B7-A848-9111-DBA2C17DC6C0}"/>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AutoShape 173">
                  <a:extLst>
                    <a:ext uri="{FF2B5EF4-FFF2-40B4-BE49-F238E27FC236}">
                      <a16:creationId xmlns:a16="http://schemas.microsoft.com/office/drawing/2014/main" id="{399E173F-3471-434E-8657-60AF028897C5}"/>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5" name="Rectangle 174">
                <a:extLst>
                  <a:ext uri="{FF2B5EF4-FFF2-40B4-BE49-F238E27FC236}">
                    <a16:creationId xmlns:a16="http://schemas.microsoft.com/office/drawing/2014/main" id="{CC1F5612-3C85-EF42-8C7F-34C5C7ED07E7}"/>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175">
                <a:extLst>
                  <a:ext uri="{FF2B5EF4-FFF2-40B4-BE49-F238E27FC236}">
                    <a16:creationId xmlns:a16="http://schemas.microsoft.com/office/drawing/2014/main" id="{608F68F9-0FC6-8540-8955-44F7FC3BA2D3}"/>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176">
                <a:extLst>
                  <a:ext uri="{FF2B5EF4-FFF2-40B4-BE49-F238E27FC236}">
                    <a16:creationId xmlns:a16="http://schemas.microsoft.com/office/drawing/2014/main" id="{ECCEFB02-32C8-8940-8A0B-AB56D987ACE8}"/>
                  </a:ext>
                </a:extLst>
              </p:cNvPr>
              <p:cNvGrpSpPr>
                <a:grpSpLocks/>
              </p:cNvGrpSpPr>
              <p:nvPr/>
            </p:nvGrpSpPr>
            <p:grpSpPr bwMode="auto">
              <a:xfrm>
                <a:off x="4735" y="1627"/>
                <a:ext cx="582" cy="151"/>
                <a:chOff x="614" y="2568"/>
                <a:chExt cx="725" cy="139"/>
              </a:xfrm>
            </p:grpSpPr>
            <p:sp>
              <p:nvSpPr>
                <p:cNvPr id="143" name="AutoShape 177">
                  <a:extLst>
                    <a:ext uri="{FF2B5EF4-FFF2-40B4-BE49-F238E27FC236}">
                      <a16:creationId xmlns:a16="http://schemas.microsoft.com/office/drawing/2014/main" id="{9748E381-A81E-B241-A522-B9A17C2A8B39}"/>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AutoShape 178">
                  <a:extLst>
                    <a:ext uri="{FF2B5EF4-FFF2-40B4-BE49-F238E27FC236}">
                      <a16:creationId xmlns:a16="http://schemas.microsoft.com/office/drawing/2014/main" id="{3E8CC9C2-8373-D54C-873D-9F47F61D751A}"/>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Freeform 179">
                <a:extLst>
                  <a:ext uri="{FF2B5EF4-FFF2-40B4-BE49-F238E27FC236}">
                    <a16:creationId xmlns:a16="http://schemas.microsoft.com/office/drawing/2014/main" id="{3AFA0A16-38BD-F347-95DC-13669F1BC291}"/>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29" name="Group 180">
                <a:extLst>
                  <a:ext uri="{FF2B5EF4-FFF2-40B4-BE49-F238E27FC236}">
                    <a16:creationId xmlns:a16="http://schemas.microsoft.com/office/drawing/2014/main" id="{3CE589A0-5A73-794D-ABC2-A1B10BB78C09}"/>
                  </a:ext>
                </a:extLst>
              </p:cNvPr>
              <p:cNvGrpSpPr>
                <a:grpSpLocks/>
              </p:cNvGrpSpPr>
              <p:nvPr/>
            </p:nvGrpSpPr>
            <p:grpSpPr bwMode="auto">
              <a:xfrm>
                <a:off x="4739" y="1327"/>
                <a:ext cx="582" cy="139"/>
                <a:chOff x="614" y="2568"/>
                <a:chExt cx="725" cy="139"/>
              </a:xfrm>
            </p:grpSpPr>
            <p:sp>
              <p:nvSpPr>
                <p:cNvPr id="141" name="AutoShape 181">
                  <a:extLst>
                    <a:ext uri="{FF2B5EF4-FFF2-40B4-BE49-F238E27FC236}">
                      <a16:creationId xmlns:a16="http://schemas.microsoft.com/office/drawing/2014/main" id="{89FB1F6B-6C98-F24F-A895-DC97628788D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AutoShape 182">
                  <a:extLst>
                    <a:ext uri="{FF2B5EF4-FFF2-40B4-BE49-F238E27FC236}">
                      <a16:creationId xmlns:a16="http://schemas.microsoft.com/office/drawing/2014/main" id="{A55EACC1-1331-7842-9049-9FB02F3B1F27}"/>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0" name="Rectangle 183">
                <a:extLst>
                  <a:ext uri="{FF2B5EF4-FFF2-40B4-BE49-F238E27FC236}">
                    <a16:creationId xmlns:a16="http://schemas.microsoft.com/office/drawing/2014/main" id="{46F63067-A332-D94A-A7BC-02C7CEAE0C38}"/>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Freeform 184">
                <a:extLst>
                  <a:ext uri="{FF2B5EF4-FFF2-40B4-BE49-F238E27FC236}">
                    <a16:creationId xmlns:a16="http://schemas.microsoft.com/office/drawing/2014/main" id="{359C02C4-AE3C-424E-88A6-A84CCF30229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2" name="Freeform 185">
                <a:extLst>
                  <a:ext uri="{FF2B5EF4-FFF2-40B4-BE49-F238E27FC236}">
                    <a16:creationId xmlns:a16="http://schemas.microsoft.com/office/drawing/2014/main" id="{1CC2B8AD-B212-0745-A970-E79786EB0CD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Oval 186">
                <a:extLst>
                  <a:ext uri="{FF2B5EF4-FFF2-40B4-BE49-F238E27FC236}">
                    <a16:creationId xmlns:a16="http://schemas.microsoft.com/office/drawing/2014/main" id="{5D94AEF0-68E4-7046-B0ED-DCCE63C2396F}"/>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Freeform 187">
                <a:extLst>
                  <a:ext uri="{FF2B5EF4-FFF2-40B4-BE49-F238E27FC236}">
                    <a16:creationId xmlns:a16="http://schemas.microsoft.com/office/drawing/2014/main" id="{C6292415-0292-8D4A-AB56-DF120D9C193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5" name="AutoShape 188">
                <a:extLst>
                  <a:ext uri="{FF2B5EF4-FFF2-40B4-BE49-F238E27FC236}">
                    <a16:creationId xmlns:a16="http://schemas.microsoft.com/office/drawing/2014/main" id="{412209D6-3554-F94F-B517-9F6DB7F4931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AutoShape 189">
                <a:extLst>
                  <a:ext uri="{FF2B5EF4-FFF2-40B4-BE49-F238E27FC236}">
                    <a16:creationId xmlns:a16="http://schemas.microsoft.com/office/drawing/2014/main" id="{C870F13A-A9EC-F445-8D64-37F050C0AC07}"/>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Oval 190">
                <a:extLst>
                  <a:ext uri="{FF2B5EF4-FFF2-40B4-BE49-F238E27FC236}">
                    <a16:creationId xmlns:a16="http://schemas.microsoft.com/office/drawing/2014/main" id="{A39E8A5C-F61E-744E-836D-41A7361D6DC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Oval 191">
                <a:extLst>
                  <a:ext uri="{FF2B5EF4-FFF2-40B4-BE49-F238E27FC236}">
                    <a16:creationId xmlns:a16="http://schemas.microsoft.com/office/drawing/2014/main" id="{9B90C8D9-94E0-5945-8363-EDFE59BB315C}"/>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39" name="Oval 192">
                <a:extLst>
                  <a:ext uri="{FF2B5EF4-FFF2-40B4-BE49-F238E27FC236}">
                    <a16:creationId xmlns:a16="http://schemas.microsoft.com/office/drawing/2014/main" id="{DE44202E-E28C-0E4D-8741-6A031871E8E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Rectangle 193">
                <a:extLst>
                  <a:ext uri="{FF2B5EF4-FFF2-40B4-BE49-F238E27FC236}">
                    <a16:creationId xmlns:a16="http://schemas.microsoft.com/office/drawing/2014/main" id="{D8BFBA71-4557-6B46-A05C-92CAEC49ECC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cxnSp>
          <p:nvCxnSpPr>
            <p:cNvPr id="105" name="Straight Connector 104">
              <a:extLst>
                <a:ext uri="{FF2B5EF4-FFF2-40B4-BE49-F238E27FC236}">
                  <a16:creationId xmlns:a16="http://schemas.microsoft.com/office/drawing/2014/main" id="{11F9B693-3039-7842-B826-C79453DC74BC}"/>
                </a:ext>
              </a:extLst>
            </p:cNvPr>
            <p:cNvCxnSpPr>
              <a:cxnSpLocks/>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E3D64B-7462-DF45-A72D-0EEE887E1FC6}"/>
                </a:ext>
              </a:extLst>
            </p:cNvPr>
            <p:cNvCxnSpPr>
              <a:cxnSpLocks/>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0D04F411-4AAF-BC49-BC7A-363692477E93}"/>
                </a:ext>
              </a:extLst>
            </p:cNvPr>
            <p:cNvGrpSpPr/>
            <p:nvPr/>
          </p:nvGrpSpPr>
          <p:grpSpPr>
            <a:xfrm>
              <a:off x="3110199" y="4881020"/>
              <a:ext cx="5250830" cy="481581"/>
              <a:chOff x="6737055" y="3471301"/>
              <a:chExt cx="5250830" cy="481581"/>
            </a:xfrm>
          </p:grpSpPr>
          <p:grpSp>
            <p:nvGrpSpPr>
              <p:cNvPr id="223" name="Group 222">
                <a:extLst>
                  <a:ext uri="{FF2B5EF4-FFF2-40B4-BE49-F238E27FC236}">
                    <a16:creationId xmlns:a16="http://schemas.microsoft.com/office/drawing/2014/main" id="{C5146927-C3B8-DF48-9CFC-4B18E58EBBED}"/>
                  </a:ext>
                </a:extLst>
              </p:cNvPr>
              <p:cNvGrpSpPr/>
              <p:nvPr/>
            </p:nvGrpSpPr>
            <p:grpSpPr>
              <a:xfrm>
                <a:off x="8324240" y="3583550"/>
                <a:ext cx="2044628" cy="369332"/>
                <a:chOff x="7504363" y="3155701"/>
                <a:chExt cx="2044628" cy="369332"/>
              </a:xfrm>
            </p:grpSpPr>
            <p:grpSp>
              <p:nvGrpSpPr>
                <p:cNvPr id="224" name="Group 223">
                  <a:extLst>
                    <a:ext uri="{FF2B5EF4-FFF2-40B4-BE49-F238E27FC236}">
                      <a16:creationId xmlns:a16="http://schemas.microsoft.com/office/drawing/2014/main" id="{36331F64-A8EF-C84E-B30D-A7547D452764}"/>
                    </a:ext>
                  </a:extLst>
                </p:cNvPr>
                <p:cNvGrpSpPr/>
                <p:nvPr/>
              </p:nvGrpSpPr>
              <p:grpSpPr>
                <a:xfrm>
                  <a:off x="7504363" y="3183676"/>
                  <a:ext cx="2003932" cy="306163"/>
                  <a:chOff x="1616358" y="2551230"/>
                  <a:chExt cx="2141698" cy="218510"/>
                </a:xfrm>
              </p:grpSpPr>
              <p:sp>
                <p:nvSpPr>
                  <p:cNvPr id="226" name="Rectangle 225">
                    <a:extLst>
                      <a:ext uri="{FF2B5EF4-FFF2-40B4-BE49-F238E27FC236}">
                        <a16:creationId xmlns:a16="http://schemas.microsoft.com/office/drawing/2014/main" id="{A58BC41B-0FE4-7548-8B41-7D58F1B562DA}"/>
                      </a:ext>
                    </a:extLst>
                  </p:cNvPr>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02FB0512-C154-9E47-9EBA-D924E2099BE6}"/>
                      </a:ext>
                    </a:extLst>
                  </p:cNvPr>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a:extLst>
                      <a:ext uri="{FF2B5EF4-FFF2-40B4-BE49-F238E27FC236}">
                        <a16:creationId xmlns:a16="http://schemas.microsoft.com/office/drawing/2014/main" id="{C63F6E63-7445-F243-9368-2132BE86292D}"/>
                      </a:ext>
                    </a:extLst>
                  </p:cNvPr>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EE8FCEBF-7EAA-0647-A2EA-4FF2A92ADD8C}"/>
                      </a:ext>
                    </a:extLst>
                  </p:cNvPr>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a:extLst>
                    <a:ext uri="{FF2B5EF4-FFF2-40B4-BE49-F238E27FC236}">
                      <a16:creationId xmlns:a16="http://schemas.microsoft.com/office/drawing/2014/main" id="{68623763-0736-1640-9198-34E20A0A0952}"/>
                    </a:ext>
                  </a:extLst>
                </p:cNvPr>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p>
              </p:txBody>
            </p:sp>
          </p:grpSp>
          <p:cxnSp>
            <p:nvCxnSpPr>
              <p:cNvPr id="230" name="Straight Connector 229">
                <a:extLst>
                  <a:ext uri="{FF2B5EF4-FFF2-40B4-BE49-F238E27FC236}">
                    <a16:creationId xmlns:a16="http://schemas.microsoft.com/office/drawing/2014/main" id="{DBEEB1A6-0E73-AB48-B495-F487B566C625}"/>
                  </a:ext>
                </a:extLst>
              </p:cNvPr>
              <p:cNvCxnSpPr>
                <a:cxnSpLocks/>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7BF7B94-FA7B-2246-B803-641BA21FAD78}"/>
                  </a:ext>
                </a:extLst>
              </p:cNvPr>
              <p:cNvCxnSpPr>
                <a:cxnSpLocks/>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a:extLst>
                <a:ext uri="{FF2B5EF4-FFF2-40B4-BE49-F238E27FC236}">
                  <a16:creationId xmlns:a16="http://schemas.microsoft.com/office/drawing/2014/main" id="{05D4C2CD-9395-C64F-91D1-D32BF3685F81}"/>
                </a:ext>
              </a:extLst>
            </p:cNvPr>
            <p:cNvCxnSpPr>
              <a:cxnSpLocks/>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A7F37CC4-8A14-554D-96BA-B69174DD341C}"/>
                </a:ext>
              </a:extLst>
            </p:cNvPr>
            <p:cNvCxnSpPr>
              <a:cxnSpLocks/>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414248C8-665E-0640-BFD4-2689CB960EDD}"/>
                </a:ext>
              </a:extLst>
            </p:cNvPr>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p>
          </p:txBody>
        </p:sp>
        <p:sp>
          <p:nvSpPr>
            <p:cNvPr id="244" name="TextBox 243">
              <a:extLst>
                <a:ext uri="{FF2B5EF4-FFF2-40B4-BE49-F238E27FC236}">
                  <a16:creationId xmlns:a16="http://schemas.microsoft.com/office/drawing/2014/main" id="{026C4778-F96F-564F-92C4-81A147260836}"/>
                </a:ext>
              </a:extLst>
            </p:cNvPr>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p>
          </p:txBody>
        </p:sp>
        <p:grpSp>
          <p:nvGrpSpPr>
            <p:cNvPr id="250" name="Group 249">
              <a:extLst>
                <a:ext uri="{FF2B5EF4-FFF2-40B4-BE49-F238E27FC236}">
                  <a16:creationId xmlns:a16="http://schemas.microsoft.com/office/drawing/2014/main" id="{3A5444DE-2616-4949-A343-9AB06B194D91}"/>
                </a:ext>
              </a:extLst>
            </p:cNvPr>
            <p:cNvGrpSpPr/>
            <p:nvPr/>
          </p:nvGrpSpPr>
          <p:grpSpPr>
            <a:xfrm>
              <a:off x="4071724" y="4602963"/>
              <a:ext cx="632009" cy="632009"/>
              <a:chOff x="7408198" y="4955748"/>
              <a:chExt cx="632009" cy="632009"/>
            </a:xfrm>
          </p:grpSpPr>
          <p:cxnSp>
            <p:nvCxnSpPr>
              <p:cNvPr id="247" name="Straight Connector 246">
                <a:extLst>
                  <a:ext uri="{FF2B5EF4-FFF2-40B4-BE49-F238E27FC236}">
                    <a16:creationId xmlns:a16="http://schemas.microsoft.com/office/drawing/2014/main" id="{3C799D3A-CE2A-E048-B2D1-4A59AF4A4487}"/>
                  </a:ext>
                </a:extLst>
              </p:cNvPr>
              <p:cNvCxnSpPr>
                <a:cxnSpLocks/>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94AB361-99B5-124A-BC74-926DDD1383FA}"/>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BA49793A-2EFA-244E-B721-948595E86530}"/>
                </a:ext>
              </a:extLst>
            </p:cNvPr>
            <p:cNvGrpSpPr/>
            <p:nvPr/>
          </p:nvGrpSpPr>
          <p:grpSpPr>
            <a:xfrm rot="16200000">
              <a:off x="6784894" y="4598122"/>
              <a:ext cx="632009" cy="632009"/>
              <a:chOff x="7408198" y="4948974"/>
              <a:chExt cx="632009" cy="632009"/>
            </a:xfrm>
          </p:grpSpPr>
          <p:cxnSp>
            <p:nvCxnSpPr>
              <p:cNvPr id="252" name="Straight Connector 251">
                <a:extLst>
                  <a:ext uri="{FF2B5EF4-FFF2-40B4-BE49-F238E27FC236}">
                    <a16:creationId xmlns:a16="http://schemas.microsoft.com/office/drawing/2014/main" id="{E0252BA6-E2F4-EA40-A719-21D09BB00749}"/>
                  </a:ext>
                </a:extLst>
              </p:cNvPr>
              <p:cNvCxnSpPr>
                <a:cxnSpLocks/>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2B1015B-F6E9-1049-9672-7C7605BFFCB3}"/>
                  </a:ext>
                </a:extLst>
              </p:cNvPr>
              <p:cNvCxnSpPr>
                <a:cxnSpLocks/>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2F0730B-D0ED-F641-98C5-78E791D1F90B}"/>
                </a:ext>
              </a:extLst>
            </p:cNvPr>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0" name="TextBox 159">
              <a:extLst>
                <a:ext uri="{FF2B5EF4-FFF2-40B4-BE49-F238E27FC236}">
                  <a16:creationId xmlns:a16="http://schemas.microsoft.com/office/drawing/2014/main" id="{5F274F00-C43B-6D4C-8305-49C2887DFDB8}"/>
                </a:ext>
              </a:extLst>
            </p:cNvPr>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1" name="TextBox 160">
              <a:extLst>
                <a:ext uri="{FF2B5EF4-FFF2-40B4-BE49-F238E27FC236}">
                  <a16:creationId xmlns:a16="http://schemas.microsoft.com/office/drawing/2014/main" id="{8360D8A8-FCEB-0748-86B2-6367F0490699}"/>
                </a:ext>
              </a:extLst>
            </p:cNvPr>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sp>
          <p:nvSpPr>
            <p:cNvPr id="162" name="TextBox 161">
              <a:extLst>
                <a:ext uri="{FF2B5EF4-FFF2-40B4-BE49-F238E27FC236}">
                  <a16:creationId xmlns:a16="http://schemas.microsoft.com/office/drawing/2014/main" id="{D4C97A67-5BFF-1F4C-BB10-0037874E0FBC}"/>
                </a:ext>
              </a:extLst>
            </p:cNvPr>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p>
          </p:txBody>
        </p:sp>
        <p:grpSp>
          <p:nvGrpSpPr>
            <p:cNvPr id="14" name="Group 13">
              <a:extLst>
                <a:ext uri="{FF2B5EF4-FFF2-40B4-BE49-F238E27FC236}">
                  <a16:creationId xmlns:a16="http://schemas.microsoft.com/office/drawing/2014/main" id="{F43034C5-12D0-B544-8624-5B957307D6C4}"/>
                </a:ext>
              </a:extLst>
            </p:cNvPr>
            <p:cNvGrpSpPr/>
            <p:nvPr/>
          </p:nvGrpSpPr>
          <p:grpSpPr>
            <a:xfrm>
              <a:off x="4198761" y="4538107"/>
              <a:ext cx="1129178" cy="338554"/>
              <a:chOff x="4492148" y="4699180"/>
              <a:chExt cx="1129178" cy="338554"/>
            </a:xfrm>
          </p:grpSpPr>
          <p:grpSp>
            <p:nvGrpSpPr>
              <p:cNvPr id="163" name="Group 162">
                <a:extLst>
                  <a:ext uri="{FF2B5EF4-FFF2-40B4-BE49-F238E27FC236}">
                    <a16:creationId xmlns:a16="http://schemas.microsoft.com/office/drawing/2014/main" id="{6EE61F86-BE11-7149-9359-71FBA7C666F1}"/>
                  </a:ext>
                </a:extLst>
              </p:cNvPr>
              <p:cNvGrpSpPr/>
              <p:nvPr/>
            </p:nvGrpSpPr>
            <p:grpSpPr>
              <a:xfrm>
                <a:off x="5044085" y="4699180"/>
                <a:ext cx="577241" cy="338554"/>
                <a:chOff x="9950444" y="999755"/>
                <a:chExt cx="577241" cy="338554"/>
              </a:xfrm>
            </p:grpSpPr>
            <p:sp>
              <p:nvSpPr>
                <p:cNvPr id="164" name="Rectangle 163">
                  <a:extLst>
                    <a:ext uri="{FF2B5EF4-FFF2-40B4-BE49-F238E27FC236}">
                      <a16:creationId xmlns:a16="http://schemas.microsoft.com/office/drawing/2014/main" id="{57D8AC92-EC61-6A41-96EB-9AC393F717F1}"/>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a:extLst>
                    <a:ext uri="{FF2B5EF4-FFF2-40B4-BE49-F238E27FC236}">
                      <a16:creationId xmlns:a16="http://schemas.microsoft.com/office/drawing/2014/main" id="{F1637E6F-EFC0-D84A-BD43-1DD363CF3717}"/>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65EE0A01-2F8E-5749-87FB-D527A9FE564A}"/>
                  </a:ext>
                </a:extLst>
              </p:cNvPr>
              <p:cNvGrpSpPr/>
              <p:nvPr/>
            </p:nvGrpSpPr>
            <p:grpSpPr>
              <a:xfrm>
                <a:off x="4492148" y="4738794"/>
                <a:ext cx="684009" cy="276999"/>
                <a:chOff x="9965227" y="1039458"/>
                <a:chExt cx="684009" cy="276999"/>
              </a:xfrm>
            </p:grpSpPr>
            <p:sp>
              <p:nvSpPr>
                <p:cNvPr id="168" name="Rectangle 167">
                  <a:extLst>
                    <a:ext uri="{FF2B5EF4-FFF2-40B4-BE49-F238E27FC236}">
                      <a16:creationId xmlns:a16="http://schemas.microsoft.com/office/drawing/2014/main" id="{04B6CB81-4155-2746-910F-3F3A2CCC25D4}"/>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a:extLst>
                    <a:ext uri="{FF2B5EF4-FFF2-40B4-BE49-F238E27FC236}">
                      <a16:creationId xmlns:a16="http://schemas.microsoft.com/office/drawing/2014/main" id="{6539C471-3169-F34C-99B5-F3105A964D11}"/>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a:extLst>
                <a:ext uri="{FF2B5EF4-FFF2-40B4-BE49-F238E27FC236}">
                  <a16:creationId xmlns:a16="http://schemas.microsoft.com/office/drawing/2014/main" id="{B6FA9AE8-EBC5-0147-94F3-3E921D2CC449}"/>
                </a:ext>
              </a:extLst>
            </p:cNvPr>
            <p:cNvGrpSpPr/>
            <p:nvPr/>
          </p:nvGrpSpPr>
          <p:grpSpPr>
            <a:xfrm>
              <a:off x="6194588" y="4534824"/>
              <a:ext cx="1129178" cy="338554"/>
              <a:chOff x="4492148" y="4699180"/>
              <a:chExt cx="1129178" cy="338554"/>
            </a:xfrm>
          </p:grpSpPr>
          <p:grpSp>
            <p:nvGrpSpPr>
              <p:cNvPr id="171" name="Group 170">
                <a:extLst>
                  <a:ext uri="{FF2B5EF4-FFF2-40B4-BE49-F238E27FC236}">
                    <a16:creationId xmlns:a16="http://schemas.microsoft.com/office/drawing/2014/main" id="{914827A5-B36D-5447-BDA9-1E2D6F444CD2}"/>
                  </a:ext>
                </a:extLst>
              </p:cNvPr>
              <p:cNvGrpSpPr/>
              <p:nvPr/>
            </p:nvGrpSpPr>
            <p:grpSpPr>
              <a:xfrm>
                <a:off x="5044085" y="4699180"/>
                <a:ext cx="577241" cy="338554"/>
                <a:chOff x="9950444" y="999755"/>
                <a:chExt cx="577241" cy="338554"/>
              </a:xfrm>
            </p:grpSpPr>
            <p:sp>
              <p:nvSpPr>
                <p:cNvPr id="175" name="Rectangle 174">
                  <a:extLst>
                    <a:ext uri="{FF2B5EF4-FFF2-40B4-BE49-F238E27FC236}">
                      <a16:creationId xmlns:a16="http://schemas.microsoft.com/office/drawing/2014/main" id="{86365D49-EBCD-6849-85B0-2CEB5230224A}"/>
                    </a:ext>
                  </a:extLst>
                </p:cNvPr>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595BF0A2-D091-7845-BCE5-75F48AA8E23A}"/>
                    </a:ext>
                  </a:extLst>
                </p:cNvPr>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7440755-0E4E-954E-AF41-146130A58AC5}"/>
                  </a:ext>
                </a:extLst>
              </p:cNvPr>
              <p:cNvGrpSpPr/>
              <p:nvPr/>
            </p:nvGrpSpPr>
            <p:grpSpPr>
              <a:xfrm>
                <a:off x="4492148" y="4738794"/>
                <a:ext cx="684009" cy="276999"/>
                <a:chOff x="9965227" y="1039458"/>
                <a:chExt cx="684009" cy="276999"/>
              </a:xfrm>
            </p:grpSpPr>
            <p:sp>
              <p:nvSpPr>
                <p:cNvPr id="173" name="Rectangle 172">
                  <a:extLst>
                    <a:ext uri="{FF2B5EF4-FFF2-40B4-BE49-F238E27FC236}">
                      <a16:creationId xmlns:a16="http://schemas.microsoft.com/office/drawing/2014/main" id="{570E072F-7451-6049-8AE4-47E446A3608F}"/>
                    </a:ext>
                  </a:extLst>
                </p:cNvPr>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FC86A8E8-F3DF-0C45-B9B7-56C26EB61CCB}"/>
                    </a:ext>
                  </a:extLst>
                </p:cNvPr>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a:extLst>
              <a:ext uri="{FF2B5EF4-FFF2-40B4-BE49-F238E27FC236}">
                <a16:creationId xmlns:a16="http://schemas.microsoft.com/office/drawing/2014/main" id="{71667032-3DE5-D641-AF89-31661341B629}"/>
              </a:ext>
            </a:extLst>
          </p:cNvPr>
          <p:cNvGrpSpPr>
            <a:grpSpLocks/>
          </p:cNvGrpSpPr>
          <p:nvPr/>
        </p:nvGrpSpPr>
        <p:grpSpPr bwMode="auto">
          <a:xfrm>
            <a:off x="352441" y="1450769"/>
            <a:ext cx="3206750" cy="1430338"/>
            <a:chOff x="240" y="920"/>
            <a:chExt cx="2020" cy="901"/>
          </a:xfrm>
        </p:grpSpPr>
        <p:sp>
          <p:nvSpPr>
            <p:cNvPr id="198" name="Text Box 7">
              <a:extLst>
                <a:ext uri="{FF2B5EF4-FFF2-40B4-BE49-F238E27FC236}">
                  <a16:creationId xmlns:a16="http://schemas.microsoft.com/office/drawing/2014/main" id="{B992066A-2018-C94C-AFAF-EE19612D0A94}"/>
                </a:ext>
              </a:extLst>
            </p:cNvPr>
            <p:cNvSpPr txBox="1">
              <a:spLocks noChangeArrowheads="1"/>
            </p:cNvSpPr>
            <p:nvPr/>
          </p:nvSpPr>
          <p:spPr bwMode="auto">
            <a:xfrm>
              <a:off x="318" y="920"/>
              <a:ext cx="1895" cy="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199" name="Group 8">
              <a:extLst>
                <a:ext uri="{FF2B5EF4-FFF2-40B4-BE49-F238E27FC236}">
                  <a16:creationId xmlns:a16="http://schemas.microsoft.com/office/drawing/2014/main" id="{9A43EE55-B459-A442-AF20-820C98C69C07}"/>
                </a:ext>
              </a:extLst>
            </p:cNvPr>
            <p:cNvGrpSpPr>
              <a:grpSpLocks/>
            </p:cNvGrpSpPr>
            <p:nvPr/>
          </p:nvGrpSpPr>
          <p:grpSpPr bwMode="auto">
            <a:xfrm>
              <a:off x="240" y="921"/>
              <a:ext cx="2020" cy="900"/>
              <a:chOff x="240" y="933"/>
              <a:chExt cx="2020" cy="900"/>
            </a:xfrm>
          </p:grpSpPr>
          <p:sp>
            <p:nvSpPr>
              <p:cNvPr id="200" name="Line 9">
                <a:extLst>
                  <a:ext uri="{FF2B5EF4-FFF2-40B4-BE49-F238E27FC236}">
                    <a16:creationId xmlns:a16="http://schemas.microsoft.com/office/drawing/2014/main" id="{D59558C8-6B42-C945-B92F-70A2CBF157D5}"/>
                  </a:ext>
                </a:extLst>
              </p:cNvPr>
              <p:cNvSpPr>
                <a:spLocks noChangeShapeType="1"/>
              </p:cNvSpPr>
              <p:nvPr/>
            </p:nvSpPr>
            <p:spPr bwMode="auto">
              <a:xfrm>
                <a:off x="1787" y="1509"/>
                <a:ext cx="174" cy="324"/>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1" name="Rectangle 10">
                <a:extLst>
                  <a:ext uri="{FF2B5EF4-FFF2-40B4-BE49-F238E27FC236}">
                    <a16:creationId xmlns:a16="http://schemas.microsoft.com/office/drawing/2014/main" id="{686FEA1A-00FC-FD44-B59F-41229CD93A2C}"/>
                  </a:ext>
                </a:extLst>
              </p:cNvPr>
              <p:cNvSpPr>
                <a:spLocks noChangeArrowheads="1"/>
              </p:cNvSpPr>
              <p:nvPr/>
            </p:nvSpPr>
            <p:spPr bwMode="auto">
              <a:xfrm>
                <a:off x="240" y="933"/>
                <a:ext cx="2020" cy="558"/>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2" name="Group 11">
            <a:extLst>
              <a:ext uri="{FF2B5EF4-FFF2-40B4-BE49-F238E27FC236}">
                <a16:creationId xmlns:a16="http://schemas.microsoft.com/office/drawing/2014/main" id="{D5975D2B-C7D8-5443-B05C-D424C6687958}"/>
              </a:ext>
            </a:extLst>
          </p:cNvPr>
          <p:cNvGrpSpPr>
            <a:grpSpLocks/>
          </p:cNvGrpSpPr>
          <p:nvPr/>
        </p:nvGrpSpPr>
        <p:grpSpPr bwMode="auto">
          <a:xfrm>
            <a:off x="665618" y="5097921"/>
            <a:ext cx="3074988" cy="1393825"/>
            <a:chOff x="218" y="3055"/>
            <a:chExt cx="1937" cy="878"/>
          </a:xfrm>
        </p:grpSpPr>
        <p:sp>
          <p:nvSpPr>
            <p:cNvPr id="203" name="Text Box 12">
              <a:extLst>
                <a:ext uri="{FF2B5EF4-FFF2-40B4-BE49-F238E27FC236}">
                  <a16:creationId xmlns:a16="http://schemas.microsoft.com/office/drawing/2014/main" id="{3112DCC3-CE7F-0946-98BD-677D47E5D9EC}"/>
                </a:ext>
              </a:extLst>
            </p:cNvPr>
            <p:cNvSpPr txBox="1">
              <a:spLocks noChangeArrowheads="1"/>
            </p:cNvSpPr>
            <p:nvPr/>
          </p:nvSpPr>
          <p:spPr bwMode="auto">
            <a:xfrm>
              <a:off x="233" y="3356"/>
              <a:ext cx="1878" cy="5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endPar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transfer packet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4" name="Group 13">
              <a:extLst>
                <a:ext uri="{FF2B5EF4-FFF2-40B4-BE49-F238E27FC236}">
                  <a16:creationId xmlns:a16="http://schemas.microsoft.com/office/drawing/2014/main" id="{B6C30B44-1E4C-5642-B786-3E6EA26B0E37}"/>
                </a:ext>
              </a:extLst>
            </p:cNvPr>
            <p:cNvGrpSpPr>
              <a:grpSpLocks/>
            </p:cNvGrpSpPr>
            <p:nvPr/>
          </p:nvGrpSpPr>
          <p:grpSpPr bwMode="auto">
            <a:xfrm>
              <a:off x="218" y="3055"/>
              <a:ext cx="1937" cy="867"/>
              <a:chOff x="218" y="3055"/>
              <a:chExt cx="1937" cy="867"/>
            </a:xfrm>
          </p:grpSpPr>
          <p:sp>
            <p:nvSpPr>
              <p:cNvPr id="205" name="Line 14">
                <a:extLst>
                  <a:ext uri="{FF2B5EF4-FFF2-40B4-BE49-F238E27FC236}">
                    <a16:creationId xmlns:a16="http://schemas.microsoft.com/office/drawing/2014/main" id="{E0160BA3-7E99-FF4F-B251-3A57C4067339}"/>
                  </a:ext>
                </a:extLst>
              </p:cNvPr>
              <p:cNvSpPr>
                <a:spLocks noChangeShapeType="1"/>
              </p:cNvSpPr>
              <p:nvPr/>
            </p:nvSpPr>
            <p:spPr bwMode="auto">
              <a:xfrm flipV="1">
                <a:off x="1433" y="3055"/>
                <a:ext cx="359" cy="303"/>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06" name="Rectangle 15">
                <a:extLst>
                  <a:ext uri="{FF2B5EF4-FFF2-40B4-BE49-F238E27FC236}">
                    <a16:creationId xmlns:a16="http://schemas.microsoft.com/office/drawing/2014/main" id="{9DF0B33E-9F7D-6D42-BB3E-B10B8F37A046}"/>
                  </a:ext>
                </a:extLst>
              </p:cNvPr>
              <p:cNvSpPr>
                <a:spLocks noChangeArrowheads="1"/>
              </p:cNvSpPr>
              <p:nvPr/>
            </p:nvSpPr>
            <p:spPr bwMode="auto">
              <a:xfrm>
                <a:off x="218" y="3364"/>
                <a:ext cx="1937" cy="558"/>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07" name="Group 16">
            <a:extLst>
              <a:ext uri="{FF2B5EF4-FFF2-40B4-BE49-F238E27FC236}">
                <a16:creationId xmlns:a16="http://schemas.microsoft.com/office/drawing/2014/main" id="{17BBEB73-4D20-4E49-B116-621BC3CAA3C6}"/>
              </a:ext>
            </a:extLst>
          </p:cNvPr>
          <p:cNvGrpSpPr>
            <a:grpSpLocks/>
          </p:cNvGrpSpPr>
          <p:nvPr/>
        </p:nvGrpSpPr>
        <p:grpSpPr bwMode="auto">
          <a:xfrm>
            <a:off x="8446406" y="5042355"/>
            <a:ext cx="3122613" cy="1520825"/>
            <a:chOff x="3071" y="2986"/>
            <a:chExt cx="1967" cy="958"/>
          </a:xfrm>
        </p:grpSpPr>
        <p:sp>
          <p:nvSpPr>
            <p:cNvPr id="208" name="Text Box 17">
              <a:extLst>
                <a:ext uri="{FF2B5EF4-FFF2-40B4-BE49-F238E27FC236}">
                  <a16:creationId xmlns:a16="http://schemas.microsoft.com/office/drawing/2014/main" id="{13F46785-7C2F-3743-9685-4279D33DE680}"/>
                </a:ext>
              </a:extLst>
            </p:cNvPr>
            <p:cNvSpPr txBox="1">
              <a:spLocks noChangeArrowheads="1"/>
            </p:cNvSpPr>
            <p:nvPr/>
          </p:nvSpPr>
          <p:spPr bwMode="auto">
            <a:xfrm>
              <a:off x="3101" y="3362"/>
              <a:ext cx="1937" cy="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209" name="Group 18">
              <a:extLst>
                <a:ext uri="{FF2B5EF4-FFF2-40B4-BE49-F238E27FC236}">
                  <a16:creationId xmlns:a16="http://schemas.microsoft.com/office/drawing/2014/main" id="{6F4A03FB-C196-4245-A236-BAE0357475F2}"/>
                </a:ext>
              </a:extLst>
            </p:cNvPr>
            <p:cNvGrpSpPr>
              <a:grpSpLocks/>
            </p:cNvGrpSpPr>
            <p:nvPr/>
          </p:nvGrpSpPr>
          <p:grpSpPr bwMode="auto">
            <a:xfrm>
              <a:off x="3071" y="2986"/>
              <a:ext cx="1937" cy="943"/>
              <a:chOff x="3071" y="2986"/>
              <a:chExt cx="1937" cy="943"/>
            </a:xfrm>
          </p:grpSpPr>
          <p:sp>
            <p:nvSpPr>
              <p:cNvPr id="210" name="Line 19">
                <a:extLst>
                  <a:ext uri="{FF2B5EF4-FFF2-40B4-BE49-F238E27FC236}">
                    <a16:creationId xmlns:a16="http://schemas.microsoft.com/office/drawing/2014/main" id="{DFAB6866-5B35-6E41-8F29-0263EC44C604}"/>
                  </a:ext>
                </a:extLst>
              </p:cNvPr>
              <p:cNvSpPr>
                <a:spLocks noChangeShapeType="1"/>
              </p:cNvSpPr>
              <p:nvPr/>
            </p:nvSpPr>
            <p:spPr bwMode="auto">
              <a:xfrm flipH="1" flipV="1">
                <a:off x="3312" y="2986"/>
                <a:ext cx="398" cy="371"/>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1" name="Rectangle 20">
                <a:extLst>
                  <a:ext uri="{FF2B5EF4-FFF2-40B4-BE49-F238E27FC236}">
                    <a16:creationId xmlns:a16="http://schemas.microsoft.com/office/drawing/2014/main" id="{144EF218-DC19-974D-9D41-3796E5959FAA}"/>
                  </a:ext>
                </a:extLst>
              </p:cNvPr>
              <p:cNvSpPr>
                <a:spLocks noChangeArrowheads="1"/>
              </p:cNvSpPr>
              <p:nvPr/>
            </p:nvSpPr>
            <p:spPr bwMode="auto">
              <a:xfrm>
                <a:off x="3071" y="3348"/>
                <a:ext cx="1937" cy="581"/>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2" name="Group 21">
            <a:extLst>
              <a:ext uri="{FF2B5EF4-FFF2-40B4-BE49-F238E27FC236}">
                <a16:creationId xmlns:a16="http://schemas.microsoft.com/office/drawing/2014/main" id="{42650407-45AA-3C47-B59D-AAD89CBCEE9E}"/>
              </a:ext>
            </a:extLst>
          </p:cNvPr>
          <p:cNvGrpSpPr>
            <a:grpSpLocks/>
          </p:cNvGrpSpPr>
          <p:nvPr/>
        </p:nvGrpSpPr>
        <p:grpSpPr bwMode="auto">
          <a:xfrm>
            <a:off x="8824801" y="1555220"/>
            <a:ext cx="3063876" cy="1571625"/>
            <a:chOff x="3138" y="936"/>
            <a:chExt cx="1930" cy="990"/>
          </a:xfrm>
        </p:grpSpPr>
        <p:sp>
          <p:nvSpPr>
            <p:cNvPr id="213" name="Text Box 22">
              <a:extLst>
                <a:ext uri="{FF2B5EF4-FFF2-40B4-BE49-F238E27FC236}">
                  <a16:creationId xmlns:a16="http://schemas.microsoft.com/office/drawing/2014/main" id="{A91EF9B4-2F2C-834D-A9F0-AF5FF0012C06}"/>
                </a:ext>
              </a:extLst>
            </p:cNvPr>
            <p:cNvSpPr txBox="1">
              <a:spLocks noChangeArrowheads="1"/>
            </p:cNvSpPr>
            <p:nvPr/>
          </p:nvSpPr>
          <p:spPr bwMode="auto">
            <a:xfrm>
              <a:off x="3168" y="936"/>
              <a:ext cx="1900" cy="4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ＭＳ Ｐゴシック" charset="0"/>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deliver data to upper layer</a:t>
              </a:r>
            </a:p>
          </p:txBody>
        </p:sp>
        <p:grpSp>
          <p:nvGrpSpPr>
            <p:cNvPr id="214" name="Group 23">
              <a:extLst>
                <a:ext uri="{FF2B5EF4-FFF2-40B4-BE49-F238E27FC236}">
                  <a16:creationId xmlns:a16="http://schemas.microsoft.com/office/drawing/2014/main" id="{2D175EAB-99E5-D446-9FA5-DA6520AC99E3}"/>
                </a:ext>
              </a:extLst>
            </p:cNvPr>
            <p:cNvGrpSpPr>
              <a:grpSpLocks/>
            </p:cNvGrpSpPr>
            <p:nvPr/>
          </p:nvGrpSpPr>
          <p:grpSpPr bwMode="auto">
            <a:xfrm>
              <a:off x="3138" y="942"/>
              <a:ext cx="1899" cy="984"/>
              <a:chOff x="3138" y="942"/>
              <a:chExt cx="1899" cy="984"/>
            </a:xfrm>
          </p:grpSpPr>
          <p:sp>
            <p:nvSpPr>
              <p:cNvPr id="215" name="Line 24">
                <a:extLst>
                  <a:ext uri="{FF2B5EF4-FFF2-40B4-BE49-F238E27FC236}">
                    <a16:creationId xmlns:a16="http://schemas.microsoft.com/office/drawing/2014/main" id="{B4F4A625-25A9-7C49-A577-9E5369A60459}"/>
                  </a:ext>
                </a:extLst>
              </p:cNvPr>
              <p:cNvSpPr>
                <a:spLocks noChangeShapeType="1"/>
              </p:cNvSpPr>
              <p:nvPr/>
            </p:nvSpPr>
            <p:spPr bwMode="auto">
              <a:xfrm flipH="1">
                <a:off x="3328" y="1334"/>
                <a:ext cx="325" cy="592"/>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216" name="Rectangle 25">
                <a:extLst>
                  <a:ext uri="{FF2B5EF4-FFF2-40B4-BE49-F238E27FC236}">
                    <a16:creationId xmlns:a16="http://schemas.microsoft.com/office/drawing/2014/main" id="{EB9BAEEC-FC22-9041-B4A4-025004EA540A}"/>
                  </a:ext>
                </a:extLst>
              </p:cNvPr>
              <p:cNvSpPr>
                <a:spLocks noChangeArrowheads="1"/>
              </p:cNvSpPr>
              <p:nvPr/>
            </p:nvSpPr>
            <p:spPr bwMode="auto">
              <a:xfrm>
                <a:off x="3138" y="942"/>
                <a:ext cx="1899" cy="396"/>
              </a:xfrm>
              <a:prstGeom prst="rect">
                <a:avLst/>
              </a:prstGeom>
              <a:noFill/>
              <a:ln w="19050">
                <a:solidFill>
                  <a:srgbClr val="C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grpSp>
        <p:nvGrpSpPr>
          <p:cNvPr id="217" name="Group 216">
            <a:extLst>
              <a:ext uri="{FF2B5EF4-FFF2-40B4-BE49-F238E27FC236}">
                <a16:creationId xmlns:a16="http://schemas.microsoft.com/office/drawing/2014/main" id="{6F41A62F-3DD7-6346-9896-7AA8D52AFD01}"/>
              </a:ext>
            </a:extLst>
          </p:cNvPr>
          <p:cNvGrpSpPr/>
          <p:nvPr/>
        </p:nvGrpSpPr>
        <p:grpSpPr>
          <a:xfrm>
            <a:off x="4390890" y="5513755"/>
            <a:ext cx="3819165" cy="1064365"/>
            <a:chOff x="2631911" y="5334147"/>
            <a:chExt cx="3819165" cy="1064365"/>
          </a:xfrm>
        </p:grpSpPr>
        <p:sp>
          <p:nvSpPr>
            <p:cNvPr id="218" name="TextBox 217">
              <a:extLst>
                <a:ext uri="{FF2B5EF4-FFF2-40B4-BE49-F238E27FC236}">
                  <a16:creationId xmlns:a16="http://schemas.microsoft.com/office/drawing/2014/main" id="{81FE2BAE-2017-AB42-AD7C-774573E3F768}"/>
                </a:ext>
              </a:extLst>
            </p:cNvPr>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p>
          </p:txBody>
        </p:sp>
        <p:cxnSp>
          <p:nvCxnSpPr>
            <p:cNvPr id="219" name="Straight Connector 218">
              <a:extLst>
                <a:ext uri="{FF2B5EF4-FFF2-40B4-BE49-F238E27FC236}">
                  <a16:creationId xmlns:a16="http://schemas.microsoft.com/office/drawing/2014/main" id="{69CFE212-FAA9-9642-8915-72A4331BBDCC}"/>
                </a:ext>
              </a:extLst>
            </p:cNvPr>
            <p:cNvCxnSpPr>
              <a:cxnSpLocks/>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648DDD5-23AA-D944-BD74-7186BAB3A91E}"/>
                </a:ext>
              </a:extLst>
            </p:cNvPr>
            <p:cNvCxnSpPr>
              <a:cxnSpLocks/>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24DA57A5-E7F2-7A4B-9805-D1B62272D517}"/>
              </a:ext>
            </a:extLst>
          </p:cNvPr>
          <p:cNvGrpSpPr/>
          <p:nvPr/>
        </p:nvGrpSpPr>
        <p:grpSpPr>
          <a:xfrm>
            <a:off x="4175224" y="3049446"/>
            <a:ext cx="3819165" cy="734333"/>
            <a:chOff x="2418275" y="5378074"/>
            <a:chExt cx="3819165" cy="734333"/>
          </a:xfrm>
        </p:grpSpPr>
        <p:sp>
          <p:nvSpPr>
            <p:cNvPr id="222" name="TextBox 221">
              <a:extLst>
                <a:ext uri="{FF2B5EF4-FFF2-40B4-BE49-F238E27FC236}">
                  <a16:creationId xmlns:a16="http://schemas.microsoft.com/office/drawing/2014/main" id="{AA641F40-AD8C-4445-92AF-C75760D41DB5}"/>
                </a:ext>
              </a:extLst>
            </p:cNvPr>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cxnSp>
          <p:nvCxnSpPr>
            <p:cNvPr id="231" name="Straight Connector 230">
              <a:extLst>
                <a:ext uri="{FF2B5EF4-FFF2-40B4-BE49-F238E27FC236}">
                  <a16:creationId xmlns:a16="http://schemas.microsoft.com/office/drawing/2014/main" id="{5EC91614-D442-594E-977D-A7CD27559B86}"/>
                </a:ext>
              </a:extLst>
            </p:cNvPr>
            <p:cNvCxnSpPr>
              <a:cxnSpLocks/>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28C5F11-037B-3141-81EB-95B8DB592151}"/>
                </a:ext>
              </a:extLst>
            </p:cNvPr>
            <p:cNvCxnSpPr>
              <a:cxnSpLocks/>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0AC3C84-7598-504F-A405-3ABFEB5F658C}"/>
              </a:ext>
            </a:extLst>
          </p:cNvPr>
          <p:cNvGrpSpPr/>
          <p:nvPr/>
        </p:nvGrpSpPr>
        <p:grpSpPr>
          <a:xfrm>
            <a:off x="5125651" y="4114827"/>
            <a:ext cx="1774588" cy="687847"/>
            <a:chOff x="5125651" y="4114827"/>
            <a:chExt cx="1774588" cy="687847"/>
          </a:xfrm>
        </p:grpSpPr>
        <p:sp>
          <p:nvSpPr>
            <p:cNvPr id="241" name="TextBox 240">
              <a:extLst>
                <a:ext uri="{FF2B5EF4-FFF2-40B4-BE49-F238E27FC236}">
                  <a16:creationId xmlns:a16="http://schemas.microsoft.com/office/drawing/2014/main" id="{EDB0CBDE-E11E-4D44-A1B1-F46AB6BB5EE3}"/>
                </a:ext>
              </a:extLst>
            </p:cNvPr>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p>
          </p:txBody>
        </p:sp>
        <p:grpSp>
          <p:nvGrpSpPr>
            <p:cNvPr id="27" name="Group 26">
              <a:extLst>
                <a:ext uri="{FF2B5EF4-FFF2-40B4-BE49-F238E27FC236}">
                  <a16:creationId xmlns:a16="http://schemas.microsoft.com/office/drawing/2014/main" id="{9D568B1D-51FF-AA46-90CF-7CFEE16AA233}"/>
                </a:ext>
              </a:extLst>
            </p:cNvPr>
            <p:cNvGrpSpPr/>
            <p:nvPr/>
          </p:nvGrpSpPr>
          <p:grpSpPr>
            <a:xfrm flipV="1">
              <a:off x="5125651" y="4373167"/>
              <a:ext cx="1774588" cy="429507"/>
              <a:chOff x="8970705" y="3780959"/>
              <a:chExt cx="2707737" cy="429507"/>
            </a:xfrm>
          </p:grpSpPr>
          <p:cxnSp>
            <p:nvCxnSpPr>
              <p:cNvPr id="242" name="Straight Connector 241">
                <a:extLst>
                  <a:ext uri="{FF2B5EF4-FFF2-40B4-BE49-F238E27FC236}">
                    <a16:creationId xmlns:a16="http://schemas.microsoft.com/office/drawing/2014/main" id="{E2B11327-3736-0944-A286-E629946AF6C2}"/>
                  </a:ext>
                </a:extLst>
              </p:cNvPr>
              <p:cNvCxnSpPr>
                <a:cxnSpLocks/>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509D373-1A9D-6F41-B2A3-89CFB48DFD95}"/>
                  </a:ext>
                </a:extLst>
              </p:cNvPr>
              <p:cNvCxnSpPr>
                <a:cxnSpLocks/>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a:extLst>
              <a:ext uri="{FF2B5EF4-FFF2-40B4-BE49-F238E27FC236}">
                <a16:creationId xmlns:a16="http://schemas.microsoft.com/office/drawing/2014/main" id="{C022FBDC-CC2E-5E47-9678-89FEA29CD830}"/>
              </a:ext>
            </a:extLst>
          </p:cNvPr>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FF958383-DD7C-5640-BB35-D8FF6965A3B4}"/>
              </a:ext>
            </a:extLst>
          </p:cNvPr>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Slide Number Placeholder 2">
            <a:extLst>
              <a:ext uri="{FF2B5EF4-FFF2-40B4-BE49-F238E27FC236}">
                <a16:creationId xmlns:a16="http://schemas.microsoft.com/office/drawing/2014/main" id="{6DBFA797-FCF1-D64C-B202-129E2249C30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8726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Reliable data transfer: getting started</a:t>
            </a:r>
          </a:p>
        </p:txBody>
      </p:sp>
      <p:sp>
        <p:nvSpPr>
          <p:cNvPr id="193" name="Rectangle 3">
            <a:extLst>
              <a:ext uri="{FF2B5EF4-FFF2-40B4-BE49-F238E27FC236}">
                <a16:creationId xmlns:a16="http://schemas.microsoft.com/office/drawing/2014/main" id="{5D93718A-0690-8C4E-A748-FD7FA291E0B5}"/>
              </a:ext>
            </a:extLst>
          </p:cNvPr>
          <p:cNvSpPr txBox="1">
            <a:spLocks noChangeArrowheads="1"/>
          </p:cNvSpPr>
          <p:nvPr/>
        </p:nvSpPr>
        <p:spPr bwMode="auto">
          <a:xfrm>
            <a:off x="906239" y="1209675"/>
            <a:ext cx="11056577" cy="3352800"/>
          </a:xfrm>
          <a:prstGeom prst="rect">
            <a:avLst/>
          </a:prstGeom>
          <a:noFill/>
          <a:ln>
            <a:noFill/>
          </a:ln>
          <a:effectLst/>
          <a:extLst>
            <a:ext uri="{91240B29-F687-4f45-9708-019B960494DF}">
              <a14:hiddenLine xmlns="" xmlns:a14="http://schemas.microsoft.com/office/drawing/2010/main"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rPr>
              <a:t>We will: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ransfer protocol (</a:t>
            </a:r>
            <a:r>
              <a:rPr kumimoji="0" lang="en-US" altLang="en-US" sz="2800" b="0" i="0" u="none" strike="noStrike" kern="0" cap="none" spc="0" normalizeH="0" baseline="0" noProof="0" dirty="0" err="1">
                <a:ln>
                  <a:noFill/>
                </a:ln>
                <a:solidFill>
                  <a:prstClr val="black"/>
                </a:solidFill>
                <a:effectLst/>
                <a:uLnTx/>
                <a:uFillTx/>
                <a:latin typeface="Courier" pitchFamily="2" charset="0"/>
                <a:ea typeface="ＭＳ Ｐゴシック"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consider only unidirectional data transfer</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control info will flow in both directions!</a:t>
            </a:r>
          </a:p>
        </p:txBody>
      </p:sp>
      <p:sp>
        <p:nvSpPr>
          <p:cNvPr id="194" name="Oval 5">
            <a:extLst>
              <a:ext uri="{FF2B5EF4-FFF2-40B4-BE49-F238E27FC236}">
                <a16:creationId xmlns:a16="http://schemas.microsoft.com/office/drawing/2014/main" id="{239622CA-E70A-CC42-B345-49DC0319BAA9}"/>
              </a:ext>
            </a:extLst>
          </p:cNvPr>
          <p:cNvSpPr>
            <a:spLocks noChangeArrowheads="1"/>
          </p:cNvSpPr>
          <p:nvPr/>
        </p:nvSpPr>
        <p:spPr bwMode="auto">
          <a:xfrm>
            <a:off x="4017605" y="4873894"/>
            <a:ext cx="885825" cy="876300"/>
          </a:xfrm>
          <a:prstGeom prst="ellipse">
            <a:avLst/>
          </a:prstGeom>
          <a:solidFill>
            <a:srgbClr val="000099"/>
          </a:solidFill>
          <a:ln>
            <a:noFill/>
          </a:ln>
          <a:effectLst/>
          <a:extLst>
            <a:ext uri="{91240B29-F687-4f45-9708-019B960494DF}">
              <a14:hiddenLine xmlns="" xmlns:a14="http://schemas.microsoft.com/office/drawing/2010/main" w="190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5" name="Oval 6">
            <a:extLst>
              <a:ext uri="{FF2B5EF4-FFF2-40B4-BE49-F238E27FC236}">
                <a16:creationId xmlns:a16="http://schemas.microsoft.com/office/drawing/2014/main" id="{3070A472-417C-B64C-8596-E60CAE3FAF1E}"/>
              </a:ext>
            </a:extLst>
          </p:cNvPr>
          <p:cNvSpPr>
            <a:spLocks noChangeArrowheads="1"/>
          </p:cNvSpPr>
          <p:nvPr/>
        </p:nvSpPr>
        <p:spPr bwMode="auto">
          <a:xfrm>
            <a:off x="3927117" y="4899294"/>
            <a:ext cx="942975" cy="876300"/>
          </a:xfrm>
          <a:prstGeom prst="ellipse">
            <a:avLst/>
          </a:prstGeom>
          <a:solidFill>
            <a:srgbClr val="FFFFFF"/>
          </a:solidFill>
          <a:ln w="1905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Text Box 7">
            <a:extLst>
              <a:ext uri="{FF2B5EF4-FFF2-40B4-BE49-F238E27FC236}">
                <a16:creationId xmlns:a16="http://schemas.microsoft.com/office/drawing/2014/main" id="{08B8C369-B54C-DA42-A239-7C5638495649}"/>
              </a:ext>
            </a:extLst>
          </p:cNvPr>
          <p:cNvSpPr txBox="1">
            <a:spLocks noChangeArrowheads="1"/>
          </p:cNvSpPr>
          <p:nvPr/>
        </p:nvSpPr>
        <p:spPr bwMode="auto">
          <a:xfrm>
            <a:off x="4038243" y="5013594"/>
            <a:ext cx="735012" cy="701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1</a:t>
            </a:r>
          </a:p>
        </p:txBody>
      </p:sp>
      <p:sp>
        <p:nvSpPr>
          <p:cNvPr id="234" name="Freeform 8">
            <a:extLst>
              <a:ext uri="{FF2B5EF4-FFF2-40B4-BE49-F238E27FC236}">
                <a16:creationId xmlns:a16="http://schemas.microsoft.com/office/drawing/2014/main" id="{3475345F-C536-0A44-888E-B17681F112D6}"/>
              </a:ext>
            </a:extLst>
          </p:cNvPr>
          <p:cNvSpPr>
            <a:spLocks/>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5" name="Oval 10">
            <a:extLst>
              <a:ext uri="{FF2B5EF4-FFF2-40B4-BE49-F238E27FC236}">
                <a16:creationId xmlns:a16="http://schemas.microsoft.com/office/drawing/2014/main" id="{746ECFE2-5CD0-C04F-8B87-C645E1556A9F}"/>
              </a:ext>
            </a:extLst>
          </p:cNvPr>
          <p:cNvSpPr>
            <a:spLocks noChangeArrowheads="1"/>
          </p:cNvSpPr>
          <p:nvPr/>
        </p:nvSpPr>
        <p:spPr bwMode="auto">
          <a:xfrm>
            <a:off x="8802330" y="4977635"/>
            <a:ext cx="873124" cy="876300"/>
          </a:xfrm>
          <a:prstGeom prst="ellipse">
            <a:avLst/>
          </a:prstGeom>
          <a:solidFill>
            <a:srgbClr val="000099"/>
          </a:solidFill>
          <a:ln>
            <a:noFill/>
          </a:ln>
          <a:effectLst/>
          <a:extLst>
            <a:ext uri="{91240B29-F687-4f45-9708-019B960494DF}">
              <a14:hiddenLine xmlns="" xmlns:a14="http://schemas.microsoft.com/office/drawing/2010/main" w="19050">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8" name="Oval 11">
            <a:extLst>
              <a:ext uri="{FF2B5EF4-FFF2-40B4-BE49-F238E27FC236}">
                <a16:creationId xmlns:a16="http://schemas.microsoft.com/office/drawing/2014/main" id="{64FCB6C7-C6F9-8C46-BF1F-E9242E6C942E}"/>
              </a:ext>
            </a:extLst>
          </p:cNvPr>
          <p:cNvSpPr>
            <a:spLocks noChangeArrowheads="1"/>
          </p:cNvSpPr>
          <p:nvPr/>
        </p:nvSpPr>
        <p:spPr bwMode="auto">
          <a:xfrm>
            <a:off x="8737242" y="5004069"/>
            <a:ext cx="885825" cy="876300"/>
          </a:xfrm>
          <a:prstGeom prst="ellipse">
            <a:avLst/>
          </a:prstGeom>
          <a:solidFill>
            <a:srgbClr val="FFFFFF"/>
          </a:solidFill>
          <a:ln w="1905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Text Box 12">
            <a:extLst>
              <a:ext uri="{FF2B5EF4-FFF2-40B4-BE49-F238E27FC236}">
                <a16:creationId xmlns:a16="http://schemas.microsoft.com/office/drawing/2014/main" id="{57C97D62-0B61-3848-BBA8-5FCC09BFDC01}"/>
              </a:ext>
            </a:extLst>
          </p:cNvPr>
          <p:cNvSpPr txBox="1">
            <a:spLocks noChangeArrowheads="1"/>
          </p:cNvSpPr>
          <p:nvPr/>
        </p:nvSpPr>
        <p:spPr bwMode="auto">
          <a:xfrm>
            <a:off x="8802017" y="5112019"/>
            <a:ext cx="735012" cy="701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state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2</a:t>
            </a:r>
          </a:p>
        </p:txBody>
      </p:sp>
      <p:sp>
        <p:nvSpPr>
          <p:cNvPr id="246" name="Text Box 13">
            <a:extLst>
              <a:ext uri="{FF2B5EF4-FFF2-40B4-BE49-F238E27FC236}">
                <a16:creationId xmlns:a16="http://schemas.microsoft.com/office/drawing/2014/main" id="{807A58CF-7E9F-DF4E-9818-2CBC4ED16CA2}"/>
              </a:ext>
            </a:extLst>
          </p:cNvPr>
          <p:cNvSpPr txBox="1">
            <a:spLocks noChangeArrowheads="1"/>
          </p:cNvSpPr>
          <p:nvPr/>
        </p:nvSpPr>
        <p:spPr bwMode="auto">
          <a:xfrm>
            <a:off x="5100280" y="4216669"/>
            <a:ext cx="31527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Tahoma" charset="0"/>
                <a:ea typeface="ＭＳ Ｐゴシック" charset="0"/>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endParaRPr>
          </a:p>
        </p:txBody>
      </p:sp>
      <p:sp>
        <p:nvSpPr>
          <p:cNvPr id="248" name="Text Box 14">
            <a:extLst>
              <a:ext uri="{FF2B5EF4-FFF2-40B4-BE49-F238E27FC236}">
                <a16:creationId xmlns:a16="http://schemas.microsoft.com/office/drawing/2014/main" id="{6FE48C09-1C7F-8C4D-B56E-B697D8EF6AD8}"/>
              </a:ext>
            </a:extLst>
          </p:cNvPr>
          <p:cNvSpPr txBox="1">
            <a:spLocks noChangeArrowheads="1"/>
          </p:cNvSpPr>
          <p:nvPr/>
        </p:nvSpPr>
        <p:spPr bwMode="auto">
          <a:xfrm>
            <a:off x="5027255" y="4511944"/>
            <a:ext cx="3421062"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54" name="Line 15">
            <a:extLst>
              <a:ext uri="{FF2B5EF4-FFF2-40B4-BE49-F238E27FC236}">
                <a16:creationId xmlns:a16="http://schemas.microsoft.com/office/drawing/2014/main" id="{C6A8A602-5239-A74B-AD17-B72696EF3F0B}"/>
              </a:ext>
            </a:extLst>
          </p:cNvPr>
          <p:cNvSpPr>
            <a:spLocks noChangeShapeType="1"/>
          </p:cNvSpPr>
          <p:nvPr/>
        </p:nvSpPr>
        <p:spPr bwMode="auto">
          <a:xfrm>
            <a:off x="4993917" y="4565919"/>
            <a:ext cx="3381375"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16">
            <a:extLst>
              <a:ext uri="{FF2B5EF4-FFF2-40B4-BE49-F238E27FC236}">
                <a16:creationId xmlns:a16="http://schemas.microsoft.com/office/drawing/2014/main" id="{C0FAC860-2F25-F545-9139-9C98D6260A8C}"/>
              </a:ext>
            </a:extLst>
          </p:cNvPr>
          <p:cNvSpPr>
            <a:spLocks noChangeArrowheads="1"/>
          </p:cNvSpPr>
          <p:nvPr/>
        </p:nvSpPr>
        <p:spPr bwMode="auto">
          <a:xfrm>
            <a:off x="1012467" y="4899294"/>
            <a:ext cx="2771775" cy="1238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itchFamily="2" charset="2"/>
              <a:buNone/>
              <a:tabLst/>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6" name="Freeform 17">
            <a:extLst>
              <a:ext uri="{FF2B5EF4-FFF2-40B4-BE49-F238E27FC236}">
                <a16:creationId xmlns:a16="http://schemas.microsoft.com/office/drawing/2014/main" id="{6C66B08F-D328-CD47-A7C2-DEFD7C90E7AF}"/>
              </a:ext>
            </a:extLst>
          </p:cNvPr>
          <p:cNvSpPr>
            <a:spLocks/>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18">
            <a:extLst>
              <a:ext uri="{FF2B5EF4-FFF2-40B4-BE49-F238E27FC236}">
                <a16:creationId xmlns:a16="http://schemas.microsoft.com/office/drawing/2014/main" id="{EBD24A16-C963-134E-B147-F90FBCE99895}"/>
              </a:ext>
            </a:extLst>
          </p:cNvPr>
          <p:cNvSpPr>
            <a:spLocks/>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Line 19">
            <a:extLst>
              <a:ext uri="{FF2B5EF4-FFF2-40B4-BE49-F238E27FC236}">
                <a16:creationId xmlns:a16="http://schemas.microsoft.com/office/drawing/2014/main" id="{8C0C0821-24D7-9B48-B890-E098F3F3B2F5}"/>
              </a:ext>
            </a:extLst>
          </p:cNvPr>
          <p:cNvSpPr>
            <a:spLocks noChangeShapeType="1"/>
          </p:cNvSpPr>
          <p:nvPr/>
        </p:nvSpPr>
        <p:spPr bwMode="auto">
          <a:xfrm>
            <a:off x="4824055" y="5532730"/>
            <a:ext cx="1541462" cy="738164"/>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Text Box 21">
            <a:extLst>
              <a:ext uri="{FF2B5EF4-FFF2-40B4-BE49-F238E27FC236}">
                <a16:creationId xmlns:a16="http://schemas.microsoft.com/office/drawing/2014/main" id="{7E164E54-B268-A247-AA63-9539F6FF224A}"/>
              </a:ext>
            </a:extLst>
          </p:cNvPr>
          <p:cNvSpPr txBox="1">
            <a:spLocks noChangeArrowheads="1"/>
          </p:cNvSpPr>
          <p:nvPr/>
        </p:nvSpPr>
        <p:spPr bwMode="auto">
          <a:xfrm>
            <a:off x="5560655" y="5312044"/>
            <a:ext cx="742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event</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0" name="Text Box 22">
            <a:extLst>
              <a:ext uri="{FF2B5EF4-FFF2-40B4-BE49-F238E27FC236}">
                <a16:creationId xmlns:a16="http://schemas.microsoft.com/office/drawing/2014/main" id="{DE18FED2-1875-864F-91AF-6509DB74229F}"/>
              </a:ext>
            </a:extLst>
          </p:cNvPr>
          <p:cNvSpPr txBox="1">
            <a:spLocks noChangeArrowheads="1"/>
          </p:cNvSpPr>
          <p:nvPr/>
        </p:nvSpPr>
        <p:spPr bwMode="auto">
          <a:xfrm>
            <a:off x="5520967" y="5616844"/>
            <a:ext cx="89058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actions</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61" name="Line 23">
            <a:extLst>
              <a:ext uri="{FF2B5EF4-FFF2-40B4-BE49-F238E27FC236}">
                <a16:creationId xmlns:a16="http://schemas.microsoft.com/office/drawing/2014/main" id="{F2E746A2-18BE-7647-9805-C4C76DAACB29}"/>
              </a:ext>
            </a:extLst>
          </p:cNvPr>
          <p:cNvSpPr>
            <a:spLocks noChangeShapeType="1"/>
          </p:cNvSpPr>
          <p:nvPr/>
        </p:nvSpPr>
        <p:spPr bwMode="auto">
          <a:xfrm>
            <a:off x="5470167" y="5670819"/>
            <a:ext cx="942975"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 name="Rectangle 3">
            <a:extLst>
              <a:ext uri="{FF2B5EF4-FFF2-40B4-BE49-F238E27FC236}">
                <a16:creationId xmlns:a16="http://schemas.microsoft.com/office/drawing/2014/main" id="{3081F250-E04F-164D-8093-2C4E84FB9F25}"/>
              </a:ext>
            </a:extLst>
          </p:cNvPr>
          <p:cNvSpPr txBox="1">
            <a:spLocks noChangeArrowheads="1"/>
          </p:cNvSpPr>
          <p:nvPr/>
        </p:nvSpPr>
        <p:spPr bwMode="auto">
          <a:xfrm>
            <a:off x="918939" y="3470275"/>
            <a:ext cx="11056577" cy="542925"/>
          </a:xfrm>
          <a:prstGeom prst="rect">
            <a:avLst/>
          </a:prstGeom>
          <a:noFill/>
          <a:ln>
            <a:noFill/>
          </a:ln>
          <a:effectLst/>
          <a:extLst>
            <a:ext uri="{91240B29-F687-4f45-9708-019B960494DF}">
              <a14:hiddenLine xmlns="" xmlns:a14="http://schemas.microsoft.com/office/drawing/2010/main" w="9525">
                <a:solidFill>
                  <a:srgbClr val="CC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finite state machines (FSM)  to specify sender, receiver</a:t>
            </a:r>
          </a:p>
        </p:txBody>
      </p:sp>
      <p:sp>
        <p:nvSpPr>
          <p:cNvPr id="22" name="Slide Number Placeholder 2">
            <a:extLst>
              <a:ext uri="{FF2B5EF4-FFF2-40B4-BE49-F238E27FC236}">
                <a16:creationId xmlns:a16="http://schemas.microsoft.com/office/drawing/2014/main" id="{659D8DFE-4F7C-F240-94AE-B357C506057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Tree>
    <p:extLst>
      <p:ext uri="{BB962C8B-B14F-4D97-AF65-F5344CB8AC3E}">
        <p14:creationId xmlns:p14="http://schemas.microsoft.com/office/powerpoint/2010/main" val="159988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p>
        </p:txBody>
      </p:sp>
      <p:sp>
        <p:nvSpPr>
          <p:cNvPr id="22" name="Rectangle 3">
            <a:extLst>
              <a:ext uri="{FF2B5EF4-FFF2-40B4-BE49-F238E27FC236}">
                <a16:creationId xmlns:a16="http://schemas.microsoft.com/office/drawing/2014/main" id="{973DDEF7-C28A-F04F-AD65-DE94D6CF205E}"/>
              </a:ext>
            </a:extLst>
          </p:cNvPr>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p>
        </p:txBody>
      </p:sp>
      <p:sp>
        <p:nvSpPr>
          <p:cNvPr id="42" name="Freeform 6">
            <a:extLst>
              <a:ext uri="{FF2B5EF4-FFF2-40B4-BE49-F238E27FC236}">
                <a16:creationId xmlns:a16="http://schemas.microsoft.com/office/drawing/2014/main" id="{72679C5D-F3D6-DB4D-B0B3-7D339F36B74D}"/>
              </a:ext>
            </a:extLst>
          </p:cNvPr>
          <p:cNvSpPr>
            <a:spLocks/>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3" name="Text Box 7">
            <a:extLst>
              <a:ext uri="{FF2B5EF4-FFF2-40B4-BE49-F238E27FC236}">
                <a16:creationId xmlns:a16="http://schemas.microsoft.com/office/drawing/2014/main" id="{9B9E7156-7163-514D-9217-22616724C466}"/>
              </a:ext>
            </a:extLst>
          </p:cNvPr>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C7585234-D59C-0545-841B-A27D389014BC}"/>
              </a:ext>
            </a:extLst>
          </p:cNvPr>
          <p:cNvGrpSpPr/>
          <p:nvPr/>
        </p:nvGrpSpPr>
        <p:grpSpPr>
          <a:xfrm>
            <a:off x="3261921" y="4671474"/>
            <a:ext cx="2255838" cy="428625"/>
            <a:chOff x="3084121" y="4379374"/>
            <a:chExt cx="2255838" cy="428625"/>
          </a:xfrm>
        </p:grpSpPr>
        <p:sp>
          <p:nvSpPr>
            <p:cNvPr id="44" name="Text Box 8">
              <a:extLst>
                <a:ext uri="{FF2B5EF4-FFF2-40B4-BE49-F238E27FC236}">
                  <a16:creationId xmlns:a16="http://schemas.microsoft.com/office/drawing/2014/main" id="{F76E2421-9F9F-FC42-837C-A6C05CDF5A21}"/>
                </a:ext>
              </a:extLst>
            </p:cNvPr>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7D992FAD-AF7B-FB47-8AD1-6805A49B2633}"/>
                </a:ext>
              </a:extLst>
            </p:cNvPr>
            <p:cNvSpPr>
              <a:spLocks noChangeShapeType="1"/>
            </p:cNvSpPr>
            <p:nvPr/>
          </p:nvSpPr>
          <p:spPr bwMode="auto">
            <a:xfrm>
              <a:off x="3184134" y="4722274"/>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7" name="Text Box 11">
            <a:extLst>
              <a:ext uri="{FF2B5EF4-FFF2-40B4-BE49-F238E27FC236}">
                <a16:creationId xmlns:a16="http://schemas.microsoft.com/office/drawing/2014/main" id="{3D37D715-DFFD-D144-86D7-84AAD14254C9}"/>
              </a:ext>
            </a:extLst>
          </p:cNvPr>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Freeform 14">
            <a:extLst>
              <a:ext uri="{FF2B5EF4-FFF2-40B4-BE49-F238E27FC236}">
                <a16:creationId xmlns:a16="http://schemas.microsoft.com/office/drawing/2014/main" id="{971AF932-17EF-C746-BE92-15D36EC0FFDD}"/>
              </a:ext>
            </a:extLst>
          </p:cNvPr>
          <p:cNvSpPr>
            <a:spLocks/>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B8AF4F26-5E6F-8F4D-A612-50842B04E515}"/>
              </a:ext>
            </a:extLst>
          </p:cNvPr>
          <p:cNvGrpSpPr/>
          <p:nvPr/>
        </p:nvGrpSpPr>
        <p:grpSpPr>
          <a:xfrm>
            <a:off x="9597441" y="4742597"/>
            <a:ext cx="1541462" cy="336550"/>
            <a:chOff x="9419641" y="4450497"/>
            <a:chExt cx="1541462" cy="336550"/>
          </a:xfrm>
        </p:grpSpPr>
        <p:sp>
          <p:nvSpPr>
            <p:cNvPr id="52" name="Line 16">
              <a:extLst>
                <a:ext uri="{FF2B5EF4-FFF2-40B4-BE49-F238E27FC236}">
                  <a16:creationId xmlns:a16="http://schemas.microsoft.com/office/drawing/2014/main" id="{755DAE31-6FE9-AA43-BE65-0F2D63F3A75D}"/>
                </a:ext>
              </a:extLst>
            </p:cNvPr>
            <p:cNvSpPr>
              <a:spLocks noChangeShapeType="1"/>
            </p:cNvSpPr>
            <p:nvPr/>
          </p:nvSpPr>
          <p:spPr bwMode="auto">
            <a:xfrm>
              <a:off x="9505366" y="4774347"/>
              <a:ext cx="12969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Rectangle 18">
              <a:extLst>
                <a:ext uri="{FF2B5EF4-FFF2-40B4-BE49-F238E27FC236}">
                  <a16:creationId xmlns:a16="http://schemas.microsoft.com/office/drawing/2014/main" id="{CC7E66DF-39CF-1142-BEBC-BFB9E33B62F7}"/>
                </a:ext>
              </a:extLst>
            </p:cNvPr>
            <p:cNvSpPr>
              <a:spLocks noChangeArrowheads="1"/>
            </p:cNvSpPr>
            <p:nvPr/>
          </p:nvSpPr>
          <p:spPr bwMode="auto">
            <a:xfrm>
              <a:off x="9419641" y="4450497"/>
              <a:ext cx="15414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charset="0"/>
                  <a:ea typeface="ＭＳ Ｐゴシック" charset="0"/>
                  <a:cs typeface="+mn-cs"/>
                </a:rPr>
                <a:t>rdt_rcv</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(packet)</a:t>
              </a:r>
            </a:p>
          </p:txBody>
        </p:sp>
      </p:grpSp>
      <p:grpSp>
        <p:nvGrpSpPr>
          <p:cNvPr id="10" name="Group 9">
            <a:extLst>
              <a:ext uri="{FF2B5EF4-FFF2-40B4-BE49-F238E27FC236}">
                <a16:creationId xmlns:a16="http://schemas.microsoft.com/office/drawing/2014/main" id="{C6A7B144-988F-3142-A53D-2AD67E7E25EE}"/>
              </a:ext>
            </a:extLst>
          </p:cNvPr>
          <p:cNvGrpSpPr/>
          <p:nvPr/>
        </p:nvGrpSpPr>
        <p:grpSpPr>
          <a:xfrm>
            <a:off x="6812375" y="4666397"/>
            <a:ext cx="2496141" cy="1027113"/>
            <a:chOff x="6075775" y="5479197"/>
            <a:chExt cx="2496141" cy="1027113"/>
          </a:xfrm>
        </p:grpSpPr>
        <p:sp>
          <p:nvSpPr>
            <p:cNvPr id="48" name="Oval 12">
              <a:extLst>
                <a:ext uri="{FF2B5EF4-FFF2-40B4-BE49-F238E27FC236}">
                  <a16:creationId xmlns:a16="http://schemas.microsoft.com/office/drawing/2014/main" id="{15A02CFE-8E15-5B47-955E-884B96AD154D}"/>
                </a:ext>
              </a:extLst>
            </p:cNvPr>
            <p:cNvSpPr>
              <a:spLocks noChangeArrowheads="1"/>
            </p:cNvSpPr>
            <p:nvPr/>
          </p:nvSpPr>
          <p:spPr bwMode="auto">
            <a:xfrm>
              <a:off x="7536866" y="5495072"/>
              <a:ext cx="955675" cy="101123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9" name="Text Box 13">
              <a:extLst>
                <a:ext uri="{FF2B5EF4-FFF2-40B4-BE49-F238E27FC236}">
                  <a16:creationId xmlns:a16="http://schemas.microsoft.com/office/drawing/2014/main" id="{CBC9B555-6B5C-7741-88F2-5079C590022D}"/>
                </a:ext>
              </a:extLst>
            </p:cNvPr>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 name="Line 17">
              <a:extLst>
                <a:ext uri="{FF2B5EF4-FFF2-40B4-BE49-F238E27FC236}">
                  <a16:creationId xmlns:a16="http://schemas.microsoft.com/office/drawing/2014/main" id="{07806C13-AC0C-744F-A689-B195B8638391}"/>
                </a:ext>
              </a:extLst>
            </p:cNvPr>
            <p:cNvSpPr>
              <a:spLocks noChangeShapeType="1"/>
            </p:cNvSpPr>
            <p:nvPr/>
          </p:nvSpPr>
          <p:spPr bwMode="auto">
            <a:xfrm>
              <a:off x="7213016" y="5479197"/>
              <a:ext cx="385762" cy="2428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Text Box 20">
              <a:extLst>
                <a:ext uri="{FF2B5EF4-FFF2-40B4-BE49-F238E27FC236}">
                  <a16:creationId xmlns:a16="http://schemas.microsoft.com/office/drawing/2014/main" id="{AD290DCB-DA87-BF46-B9F0-5E8404C38FE9}"/>
                </a:ext>
              </a:extLst>
            </p:cNvPr>
            <p:cNvSpPr txBox="1">
              <a:spLocks noChangeArrowheads="1"/>
            </p:cNvSpPr>
            <p:nvPr/>
          </p:nvSpPr>
          <p:spPr bwMode="auto">
            <a:xfrm>
              <a:off x="6075775" y="5745404"/>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grpSp>
      <p:pic>
        <p:nvPicPr>
          <p:cNvPr id="25604" name="Picture 4" descr="Image result for easy button&quot;">
            <a:extLst>
              <a:ext uri="{FF2B5EF4-FFF2-40B4-BE49-F238E27FC236}">
                <a16:creationId xmlns:a16="http://schemas.microsoft.com/office/drawing/2014/main" id="{FD822998-0D59-7945-AC2A-EA37C240B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a:extLst>
              <a:ext uri="{FF2B5EF4-FFF2-40B4-BE49-F238E27FC236}">
                <a16:creationId xmlns:a16="http://schemas.microsoft.com/office/drawing/2014/main" id="{85610A16-2670-7448-8F41-F03B9E524F38}"/>
              </a:ext>
            </a:extLst>
          </p:cNvPr>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p>
        </p:txBody>
      </p:sp>
      <p:grpSp>
        <p:nvGrpSpPr>
          <p:cNvPr id="9" name="Group 8">
            <a:extLst>
              <a:ext uri="{FF2B5EF4-FFF2-40B4-BE49-F238E27FC236}">
                <a16:creationId xmlns:a16="http://schemas.microsoft.com/office/drawing/2014/main" id="{7F2EE118-43B6-9B4F-B323-BCE06C274814}"/>
              </a:ext>
            </a:extLst>
          </p:cNvPr>
          <p:cNvGrpSpPr/>
          <p:nvPr/>
        </p:nvGrpSpPr>
        <p:grpSpPr>
          <a:xfrm>
            <a:off x="706840" y="4601624"/>
            <a:ext cx="2271310" cy="1027112"/>
            <a:chOff x="262340" y="5579524"/>
            <a:chExt cx="2271310" cy="1027112"/>
          </a:xfrm>
        </p:grpSpPr>
        <p:grpSp>
          <p:nvGrpSpPr>
            <p:cNvPr id="8" name="Group 7">
              <a:extLst>
                <a:ext uri="{FF2B5EF4-FFF2-40B4-BE49-F238E27FC236}">
                  <a16:creationId xmlns:a16="http://schemas.microsoft.com/office/drawing/2014/main" id="{685AB00B-9A93-AB4E-B61E-272D7AC641F9}"/>
                </a:ext>
              </a:extLst>
            </p:cNvPr>
            <p:cNvGrpSpPr/>
            <p:nvPr/>
          </p:nvGrpSpPr>
          <p:grpSpPr>
            <a:xfrm>
              <a:off x="262340" y="5579524"/>
              <a:ext cx="2201069" cy="1027112"/>
              <a:chOff x="795740" y="4614324"/>
              <a:chExt cx="2201069" cy="1027112"/>
            </a:xfrm>
          </p:grpSpPr>
          <p:sp>
            <p:nvSpPr>
              <p:cNvPr id="46" name="Line 10">
                <a:extLst>
                  <a:ext uri="{FF2B5EF4-FFF2-40B4-BE49-F238E27FC236}">
                    <a16:creationId xmlns:a16="http://schemas.microsoft.com/office/drawing/2014/main" id="{53CBEB33-D2BE-EA4E-9053-8A4F592B82D6}"/>
                  </a:ext>
                </a:extLst>
              </p:cNvPr>
              <p:cNvSpPr>
                <a:spLocks noChangeShapeType="1"/>
              </p:cNvSpPr>
              <p:nvPr/>
            </p:nvSpPr>
            <p:spPr bwMode="auto">
              <a:xfrm>
                <a:off x="1717284" y="4614324"/>
                <a:ext cx="385762" cy="24288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5" name="Text Box 19">
                <a:extLst>
                  <a:ext uri="{FF2B5EF4-FFF2-40B4-BE49-F238E27FC236}">
                    <a16:creationId xmlns:a16="http://schemas.microsoft.com/office/drawing/2014/main" id="{16E30F35-9D21-5542-B316-8DC5ACBE27DA}"/>
                  </a:ext>
                </a:extLst>
              </p:cNvPr>
              <p:cNvSpPr txBox="1">
                <a:spLocks noChangeArrowheads="1"/>
              </p:cNvSpPr>
              <p:nvPr/>
            </p:nvSpPr>
            <p:spPr bwMode="auto">
              <a:xfrm>
                <a:off x="795740" y="4985781"/>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40" name="Oval 4">
                <a:extLst>
                  <a:ext uri="{FF2B5EF4-FFF2-40B4-BE49-F238E27FC236}">
                    <a16:creationId xmlns:a16="http://schemas.microsoft.com/office/drawing/2014/main" id="{1B157770-6762-CF45-9B74-7457DBFE2B56}"/>
                  </a:ext>
                </a:extLst>
              </p:cNvPr>
              <p:cNvSpPr>
                <a:spLocks noChangeArrowheads="1"/>
              </p:cNvSpPr>
              <p:nvPr/>
            </p:nvSpPr>
            <p:spPr bwMode="auto">
              <a:xfrm>
                <a:off x="2041134" y="4630199"/>
                <a:ext cx="955675" cy="1011237"/>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Text Box 5">
              <a:extLst>
                <a:ext uri="{FF2B5EF4-FFF2-40B4-BE49-F238E27FC236}">
                  <a16:creationId xmlns:a16="http://schemas.microsoft.com/office/drawing/2014/main" id="{CE38ECA0-E265-FA4A-950E-CC50EF2CA516}"/>
                </a:ext>
              </a:extLst>
            </p:cNvPr>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27" name="Slide Number Placeholder 2">
            <a:extLst>
              <a:ext uri="{FF2B5EF4-FFF2-40B4-BE49-F238E27FC236}">
                <a16:creationId xmlns:a16="http://schemas.microsoft.com/office/drawing/2014/main" id="{4E6AC2D9-3427-7142-95C3-6DF77122338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39</a:t>
            </a:fld>
            <a:endParaRPr lang="en-US" dirty="0"/>
          </a:p>
        </p:txBody>
      </p:sp>
    </p:spTree>
    <p:extLst>
      <p:ext uri="{BB962C8B-B14F-4D97-AF65-F5344CB8AC3E}">
        <p14:creationId xmlns:p14="http://schemas.microsoft.com/office/powerpoint/2010/main" val="85183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6278709" y="1094882"/>
            <a:ext cx="5468536" cy="5077175"/>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 xmlns:a14="http://schemas.microsoft.com/office/drawing/2010/main"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423754" y="1415907"/>
            <a:ext cx="3622416" cy="5035158"/>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800100" marR="0" lvl="1" indent="-228600" algn="l" defTabSz="914400" rtl="0" eaLnBrk="1" fontAlgn="auto" latinLnBrk="0" hangingPunct="1">
              <a:lnSpc>
                <a:spcPct val="75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a:extLst>
              <a:ext uri="{FF2B5EF4-FFF2-40B4-BE49-F238E27FC236}">
                <a16:creationId xmlns:a16="http://schemas.microsoft.com/office/drawing/2014/main" id="{DDD1DAD8-493C-8447-8752-319FA74AD634}"/>
              </a:ext>
            </a:extLst>
          </p:cNvPr>
          <p:cNvSpPr txBox="1">
            <a:spLocks noChangeArrowheads="1"/>
          </p:cNvSpPr>
          <p:nvPr/>
        </p:nvSpPr>
        <p:spPr bwMode="auto">
          <a:xfrm>
            <a:off x="1328236" y="3911182"/>
            <a:ext cx="10041531"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during conversation?</a:t>
            </a:r>
          </a:p>
        </p:txBody>
      </p:sp>
      <p:sp>
        <p:nvSpPr>
          <p:cNvPr id="5" name="Slide Number Placeholder 2">
            <a:extLst>
              <a:ext uri="{FF2B5EF4-FFF2-40B4-BE49-F238E27FC236}">
                <a16:creationId xmlns:a16="http://schemas.microsoft.com/office/drawing/2014/main" id="{05B1A153-C333-754C-9249-656206CB5C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40</a:t>
            </a:fld>
            <a:endParaRPr lang="en-US" dirty="0"/>
          </a:p>
        </p:txBody>
      </p:sp>
    </p:spTree>
    <p:extLst>
      <p:ext uri="{BB962C8B-B14F-4D97-AF65-F5344CB8AC3E}">
        <p14:creationId xmlns:p14="http://schemas.microsoft.com/office/powerpoint/2010/main" val="19483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a:extLst>
              <a:ext uri="{FF2B5EF4-FFF2-40B4-BE49-F238E27FC236}">
                <a16:creationId xmlns:a16="http://schemas.microsoft.com/office/drawing/2014/main" id="{3E368E9F-FC61-C94B-B4CE-5CA7B0FEB788}"/>
              </a:ext>
            </a:extLst>
          </p:cNvPr>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p>
          <a:p>
            <a:pPr marL="695325" marR="0" lvl="1" indent="-231775" algn="l" defTabSz="914400" rtl="0" eaLnBrk="1" fontAlgn="auto" latinLnBrk="0" hangingPunct="1">
              <a:lnSpc>
                <a:spcPct val="80000"/>
              </a:lnSpc>
              <a:spcBef>
                <a:spcPts val="8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6EBA4373-2F4E-9C40-8D34-CD4CD038CE07}"/>
              </a:ext>
            </a:extLst>
          </p:cNvPr>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p>
        </p:txBody>
      </p:sp>
      <p:grpSp>
        <p:nvGrpSpPr>
          <p:cNvPr id="7" name="Group 13">
            <a:extLst>
              <a:ext uri="{FF2B5EF4-FFF2-40B4-BE49-F238E27FC236}">
                <a16:creationId xmlns:a16="http://schemas.microsoft.com/office/drawing/2014/main" id="{0DED2191-7C7B-EA46-AFB1-5A7A4509EEC8}"/>
              </a:ext>
            </a:extLst>
          </p:cNvPr>
          <p:cNvGrpSpPr>
            <a:grpSpLocks/>
          </p:cNvGrpSpPr>
          <p:nvPr/>
        </p:nvGrpSpPr>
        <p:grpSpPr bwMode="auto">
          <a:xfrm>
            <a:off x="937549" y="5087784"/>
            <a:ext cx="10729731" cy="1466850"/>
            <a:chOff x="1552" y="2800"/>
            <a:chExt cx="2578" cy="924"/>
          </a:xfrm>
        </p:grpSpPr>
        <p:sp>
          <p:nvSpPr>
            <p:cNvPr id="8" name="Rectangle 7">
              <a:extLst>
                <a:ext uri="{FF2B5EF4-FFF2-40B4-BE49-F238E27FC236}">
                  <a16:creationId xmlns:a16="http://schemas.microsoft.com/office/drawing/2014/main" id="{CA5C33DB-F1DF-074B-AA2F-B41978703359}"/>
                </a:ext>
              </a:extLst>
            </p:cNvPr>
            <p:cNvSpPr>
              <a:spLocks noChangeArrowheads="1"/>
            </p:cNvSpPr>
            <p:nvPr/>
          </p:nvSpPr>
          <p:spPr bwMode="auto">
            <a:xfrm>
              <a:off x="1552" y="2974"/>
              <a:ext cx="2578" cy="59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 name="Rectangle 9">
              <a:extLst>
                <a:ext uri="{FF2B5EF4-FFF2-40B4-BE49-F238E27FC236}">
                  <a16:creationId xmlns:a16="http://schemas.microsoft.com/office/drawing/2014/main" id="{CB4139DF-921F-E940-9AD8-677EFA8E24B3}"/>
                </a:ext>
              </a:extLst>
            </p:cNvPr>
            <p:cNvSpPr>
              <a:spLocks noChangeArrowheads="1"/>
            </p:cNvSpPr>
            <p:nvPr/>
          </p:nvSpPr>
          <p:spPr bwMode="auto">
            <a:xfrm>
              <a:off x="2226" y="2864"/>
              <a:ext cx="88" cy="22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10">
              <a:extLst>
                <a:ext uri="{FF2B5EF4-FFF2-40B4-BE49-F238E27FC236}">
                  <a16:creationId xmlns:a16="http://schemas.microsoft.com/office/drawing/2014/main" id="{B44BC4A2-14C8-8A47-B1A1-506171B4D389}"/>
                </a:ext>
              </a:extLst>
            </p:cNvPr>
            <p:cNvSpPr txBox="1">
              <a:spLocks noChangeArrowheads="1"/>
            </p:cNvSpPr>
            <p:nvPr/>
          </p:nvSpPr>
          <p:spPr bwMode="auto">
            <a:xfrm>
              <a:off x="1724" y="2800"/>
              <a:ext cx="687"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11" name="Text Box 6">
              <a:extLst>
                <a:ext uri="{FF2B5EF4-FFF2-40B4-BE49-F238E27FC236}">
                  <a16:creationId xmlns:a16="http://schemas.microsoft.com/office/drawing/2014/main" id="{EEE47A92-87A4-AD48-8A94-DC9DCFA6DD50}"/>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CC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2" name="Slide Number Placeholder 2">
            <a:extLst>
              <a:ext uri="{FF2B5EF4-FFF2-40B4-BE49-F238E27FC236}">
                <a16:creationId xmlns:a16="http://schemas.microsoft.com/office/drawing/2014/main" id="{8EDA3199-9071-AC4D-8C68-A368602E92B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41</a:t>
            </a:fld>
            <a:endParaRPr lang="en-US" dirty="0"/>
          </a:p>
        </p:txBody>
      </p:sp>
    </p:spTree>
    <p:extLst>
      <p:ext uri="{BB962C8B-B14F-4D97-AF65-F5344CB8AC3E}">
        <p14:creationId xmlns:p14="http://schemas.microsoft.com/office/powerpoint/2010/main" val="15721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EB694D-F4ED-0141-BBB1-034CE4FDF113}"/>
              </a:ext>
            </a:extLst>
          </p:cNvPr>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D3935A0A-DEFE-0D4A-A039-8D2F8EDE2B13}"/>
              </a:ext>
            </a:extLst>
          </p:cNvPr>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3" name="Text Box 16">
            <a:extLst>
              <a:ext uri="{FF2B5EF4-FFF2-40B4-BE49-F238E27FC236}">
                <a16:creationId xmlns:a16="http://schemas.microsoft.com/office/drawing/2014/main" id="{99B9B250-0EDF-9940-8119-8A3858DACA6A}"/>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 name="Rectangle 3">
            <a:extLst>
              <a:ext uri="{FF2B5EF4-FFF2-40B4-BE49-F238E27FC236}">
                <a16:creationId xmlns:a16="http://schemas.microsoft.com/office/drawing/2014/main" id="{37A227A0-FE6A-9E43-8D11-7C390E9CA534}"/>
              </a:ext>
            </a:extLst>
          </p:cNvPr>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Slide Number Placeholder 2">
            <a:extLst>
              <a:ext uri="{FF2B5EF4-FFF2-40B4-BE49-F238E27FC236}">
                <a16:creationId xmlns:a16="http://schemas.microsoft.com/office/drawing/2014/main" id="{C5DFF1AE-5E68-A349-98EF-93FDA954903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30066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a:extLst>
              <a:ext uri="{FF2B5EF4-FFF2-40B4-BE49-F238E27FC236}">
                <a16:creationId xmlns:a16="http://schemas.microsoft.com/office/drawing/2014/main" id="{606B9A69-736A-BE4F-8E57-1E4DD86ADE7D}"/>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0" name="Text Box 4">
            <a:extLst>
              <a:ext uri="{FF2B5EF4-FFF2-40B4-BE49-F238E27FC236}">
                <a16:creationId xmlns:a16="http://schemas.microsoft.com/office/drawing/2014/main" id="{9158E582-2053-DB47-8544-5430174AAC29}"/>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56" name="Group 155">
            <a:extLst>
              <a:ext uri="{FF2B5EF4-FFF2-40B4-BE49-F238E27FC236}">
                <a16:creationId xmlns:a16="http://schemas.microsoft.com/office/drawing/2014/main" id="{1A819A83-E50E-0842-8735-DFC0B065BABA}"/>
              </a:ext>
            </a:extLst>
          </p:cNvPr>
          <p:cNvGrpSpPr/>
          <p:nvPr/>
        </p:nvGrpSpPr>
        <p:grpSpPr>
          <a:xfrm>
            <a:off x="5004826" y="2400535"/>
            <a:ext cx="3673475" cy="919271"/>
            <a:chOff x="5004826" y="2400535"/>
            <a:chExt cx="3673475" cy="919271"/>
          </a:xfrm>
        </p:grpSpPr>
        <p:sp>
          <p:nvSpPr>
            <p:cNvPr id="120" name="Freeform 14">
              <a:extLst>
                <a:ext uri="{FF2B5EF4-FFF2-40B4-BE49-F238E27FC236}">
                  <a16:creationId xmlns:a16="http://schemas.microsoft.com/office/drawing/2014/main" id="{6794142E-E5B8-3F45-81C1-8A8F8E602B04}"/>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a:extLst>
                <a:ext uri="{FF2B5EF4-FFF2-40B4-BE49-F238E27FC236}">
                  <a16:creationId xmlns:a16="http://schemas.microsoft.com/office/drawing/2014/main" id="{EBF1463C-CBD7-1049-80A6-FED400C12A10}"/>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16">
              <a:extLst>
                <a:ext uri="{FF2B5EF4-FFF2-40B4-BE49-F238E27FC236}">
                  <a16:creationId xmlns:a16="http://schemas.microsoft.com/office/drawing/2014/main" id="{C1489951-F533-6243-BF54-F4FB192513F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3" name="Line 17">
              <a:extLst>
                <a:ext uri="{FF2B5EF4-FFF2-40B4-BE49-F238E27FC236}">
                  <a16:creationId xmlns:a16="http://schemas.microsoft.com/office/drawing/2014/main" id="{E7CC9AD6-FAA9-474E-B46B-1E603A7D16C8}"/>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a:extLst>
              <a:ext uri="{FF2B5EF4-FFF2-40B4-BE49-F238E27FC236}">
                <a16:creationId xmlns:a16="http://schemas.microsoft.com/office/drawing/2014/main" id="{6E4E03EB-86D3-824C-9C7B-D6204AA45EF1}"/>
              </a:ext>
            </a:extLst>
          </p:cNvPr>
          <p:cNvGrpSpPr>
            <a:grpSpLocks/>
          </p:cNvGrpSpPr>
          <p:nvPr/>
        </p:nvGrpSpPr>
        <p:grpSpPr bwMode="auto">
          <a:xfrm>
            <a:off x="4044388" y="2362543"/>
            <a:ext cx="1074738" cy="962025"/>
            <a:chOff x="1540" y="2116"/>
            <a:chExt cx="677" cy="606"/>
          </a:xfrm>
        </p:grpSpPr>
        <p:sp>
          <p:nvSpPr>
            <p:cNvPr id="129" name="Oval 23">
              <a:extLst>
                <a:ext uri="{FF2B5EF4-FFF2-40B4-BE49-F238E27FC236}">
                  <a16:creationId xmlns:a16="http://schemas.microsoft.com/office/drawing/2014/main" id="{290478B3-253F-D048-8DE9-187624FD0138}"/>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0" name="Text Box 24">
              <a:extLst>
                <a:ext uri="{FF2B5EF4-FFF2-40B4-BE49-F238E27FC236}">
                  <a16:creationId xmlns:a16="http://schemas.microsoft.com/office/drawing/2014/main" id="{33128FC3-7340-2B43-998B-4D14B544CCA9}"/>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D0E913FD-5AB0-D647-A2DB-C235CF8D718B}"/>
              </a:ext>
            </a:extLst>
          </p:cNvPr>
          <p:cNvGrpSpPr/>
          <p:nvPr/>
        </p:nvGrpSpPr>
        <p:grpSpPr>
          <a:xfrm>
            <a:off x="8325876" y="2721318"/>
            <a:ext cx="3394075" cy="1036638"/>
            <a:chOff x="8325876" y="2721318"/>
            <a:chExt cx="3394075" cy="1036638"/>
          </a:xfrm>
        </p:grpSpPr>
        <p:grpSp>
          <p:nvGrpSpPr>
            <p:cNvPr id="124" name="Group 18">
              <a:extLst>
                <a:ext uri="{FF2B5EF4-FFF2-40B4-BE49-F238E27FC236}">
                  <a16:creationId xmlns:a16="http://schemas.microsoft.com/office/drawing/2014/main" id="{1FD009B5-82D3-A54A-A742-8202ED8CE702}"/>
                </a:ext>
              </a:extLst>
            </p:cNvPr>
            <p:cNvGrpSpPr>
              <a:grpSpLocks/>
            </p:cNvGrpSpPr>
            <p:nvPr/>
          </p:nvGrpSpPr>
          <p:grpSpPr bwMode="auto">
            <a:xfrm>
              <a:off x="8325876" y="2721318"/>
              <a:ext cx="3394075" cy="630238"/>
              <a:chOff x="2222" y="2804"/>
              <a:chExt cx="2138" cy="397"/>
            </a:xfrm>
          </p:grpSpPr>
          <p:sp>
            <p:nvSpPr>
              <p:cNvPr id="125" name="Text Box 19">
                <a:extLst>
                  <a:ext uri="{FF2B5EF4-FFF2-40B4-BE49-F238E27FC236}">
                    <a16:creationId xmlns:a16="http://schemas.microsoft.com/office/drawing/2014/main" id="{A317A424-F2E1-824F-B626-E01E0E2404B1}"/>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Text Box 20">
                <a:extLst>
                  <a:ext uri="{FF2B5EF4-FFF2-40B4-BE49-F238E27FC236}">
                    <a16:creationId xmlns:a16="http://schemas.microsoft.com/office/drawing/2014/main" id="{F3C2F2D4-E406-8746-8990-3E5ED0A5CAE1}"/>
                  </a:ext>
                </a:extLst>
              </p:cNvPr>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7" name="Line 21">
                <a:extLst>
                  <a:ext uri="{FF2B5EF4-FFF2-40B4-BE49-F238E27FC236}">
                    <a16:creationId xmlns:a16="http://schemas.microsoft.com/office/drawing/2014/main" id="{BE673EC8-DD07-7A43-8EF8-4AF46E325C31}"/>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a:extLst>
                <a:ext uri="{FF2B5EF4-FFF2-40B4-BE49-F238E27FC236}">
                  <a16:creationId xmlns:a16="http://schemas.microsoft.com/office/drawing/2014/main" id="{0EE6DE3B-8CC5-4840-9E43-E2F13B451312}"/>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a:extLst>
              <a:ext uri="{FF2B5EF4-FFF2-40B4-BE49-F238E27FC236}">
                <a16:creationId xmlns:a16="http://schemas.microsoft.com/office/drawing/2014/main" id="{D886EFDE-A0BD-234F-9505-E1DFE71A45A0}"/>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27">
            <a:extLst>
              <a:ext uri="{FF2B5EF4-FFF2-40B4-BE49-F238E27FC236}">
                <a16:creationId xmlns:a16="http://schemas.microsoft.com/office/drawing/2014/main" id="{7D124EF1-1801-CC41-AA27-4430B21813BF}"/>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311BB54D-2176-2D44-BD7F-B18C9C74D8A4}"/>
              </a:ext>
            </a:extLst>
          </p:cNvPr>
          <p:cNvGrpSpPr/>
          <p:nvPr/>
        </p:nvGrpSpPr>
        <p:grpSpPr>
          <a:xfrm>
            <a:off x="8049650" y="4591214"/>
            <a:ext cx="4142349" cy="1379872"/>
            <a:chOff x="8049650" y="4591214"/>
            <a:chExt cx="4142349" cy="1379872"/>
          </a:xfrm>
        </p:grpSpPr>
        <p:grpSp>
          <p:nvGrpSpPr>
            <p:cNvPr id="163" name="Group 162">
              <a:extLst>
                <a:ext uri="{FF2B5EF4-FFF2-40B4-BE49-F238E27FC236}">
                  <a16:creationId xmlns:a16="http://schemas.microsoft.com/office/drawing/2014/main" id="{E182C09B-F3FC-C340-BB16-737F51CA96BE}"/>
                </a:ext>
              </a:extLst>
            </p:cNvPr>
            <p:cNvGrpSpPr/>
            <p:nvPr/>
          </p:nvGrpSpPr>
          <p:grpSpPr>
            <a:xfrm>
              <a:off x="8049650" y="5037504"/>
              <a:ext cx="4142349" cy="933582"/>
              <a:chOff x="8049650" y="5037504"/>
              <a:chExt cx="4142349" cy="933582"/>
            </a:xfrm>
          </p:grpSpPr>
          <p:sp>
            <p:nvSpPr>
              <p:cNvPr id="113" name="Text Box 7">
                <a:extLst>
                  <a:ext uri="{FF2B5EF4-FFF2-40B4-BE49-F238E27FC236}">
                    <a16:creationId xmlns:a16="http://schemas.microsoft.com/office/drawing/2014/main" id="{60B53257-B255-5D45-9C56-20A5CE5DE77F}"/>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4" name="Text Box 8">
                <a:extLst>
                  <a:ext uri="{FF2B5EF4-FFF2-40B4-BE49-F238E27FC236}">
                    <a16:creationId xmlns:a16="http://schemas.microsoft.com/office/drawing/2014/main" id="{2151DB25-A53F-EF4A-BDBD-C8DD839A622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9">
                <a:extLst>
                  <a:ext uri="{FF2B5EF4-FFF2-40B4-BE49-F238E27FC236}">
                    <a16:creationId xmlns:a16="http://schemas.microsoft.com/office/drawing/2014/main" id="{4797C970-D2E8-AA47-91A6-90DF435C025D}"/>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a:extLst>
                <a:ext uri="{FF2B5EF4-FFF2-40B4-BE49-F238E27FC236}">
                  <a16:creationId xmlns:a16="http://schemas.microsoft.com/office/drawing/2014/main" id="{8D9E8E7D-01E2-7040-828E-B4AD37E6C50C}"/>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FCAE8B13-78CF-DD4C-AD79-FE70F24547E0}"/>
              </a:ext>
            </a:extLst>
          </p:cNvPr>
          <p:cNvGrpSpPr/>
          <p:nvPr/>
        </p:nvGrpSpPr>
        <p:grpSpPr>
          <a:xfrm>
            <a:off x="2756926" y="1340193"/>
            <a:ext cx="3643312" cy="1027113"/>
            <a:chOff x="2756926" y="1340193"/>
            <a:chExt cx="3643312" cy="1027113"/>
          </a:xfrm>
        </p:grpSpPr>
        <p:sp>
          <p:nvSpPr>
            <p:cNvPr id="111" name="Text Box 5">
              <a:extLst>
                <a:ext uri="{FF2B5EF4-FFF2-40B4-BE49-F238E27FC236}">
                  <a16:creationId xmlns:a16="http://schemas.microsoft.com/office/drawing/2014/main" id="{B4419231-71F9-2847-A8A7-8F91C3BFAD5F}"/>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2" name="Line 6">
              <a:extLst>
                <a:ext uri="{FF2B5EF4-FFF2-40B4-BE49-F238E27FC236}">
                  <a16:creationId xmlns:a16="http://schemas.microsoft.com/office/drawing/2014/main" id="{9D8A7D98-AFD4-AA49-B033-1C3F29FDF103}"/>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a:extLst>
                <a:ext uri="{FF2B5EF4-FFF2-40B4-BE49-F238E27FC236}">
                  <a16:creationId xmlns:a16="http://schemas.microsoft.com/office/drawing/2014/main" id="{C65AC33D-DAC6-0248-903C-715D380A05CD}"/>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a:extLst>
                <a:ext uri="{FF2B5EF4-FFF2-40B4-BE49-F238E27FC236}">
                  <a16:creationId xmlns:a16="http://schemas.microsoft.com/office/drawing/2014/main" id="{8B2CC675-7409-974B-A183-2AC7E249C391}"/>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8" name="Group 157">
            <a:extLst>
              <a:ext uri="{FF2B5EF4-FFF2-40B4-BE49-F238E27FC236}">
                <a16:creationId xmlns:a16="http://schemas.microsoft.com/office/drawing/2014/main" id="{02805388-DFB1-CA42-9623-430C96CD0F0B}"/>
              </a:ext>
            </a:extLst>
          </p:cNvPr>
          <p:cNvGrpSpPr/>
          <p:nvPr/>
        </p:nvGrpSpPr>
        <p:grpSpPr>
          <a:xfrm>
            <a:off x="2270357" y="3283338"/>
            <a:ext cx="3548062" cy="989290"/>
            <a:chOff x="2270357" y="3283338"/>
            <a:chExt cx="3548062" cy="989290"/>
          </a:xfrm>
        </p:grpSpPr>
        <p:sp>
          <p:nvSpPr>
            <p:cNvPr id="117" name="Freeform 11">
              <a:extLst>
                <a:ext uri="{FF2B5EF4-FFF2-40B4-BE49-F238E27FC236}">
                  <a16:creationId xmlns:a16="http://schemas.microsoft.com/office/drawing/2014/main" id="{A19E971B-C68E-A549-8D13-4C8364D2B1AA}"/>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ABF189C5-1BB2-BC42-81CE-EEB51DB2B907}"/>
                </a:ext>
              </a:extLst>
            </p:cNvPr>
            <p:cNvGrpSpPr/>
            <p:nvPr/>
          </p:nvGrpSpPr>
          <p:grpSpPr>
            <a:xfrm>
              <a:off x="2270357" y="3545923"/>
              <a:ext cx="3548062" cy="726705"/>
              <a:chOff x="2270357" y="3545923"/>
              <a:chExt cx="3548062" cy="726705"/>
            </a:xfrm>
          </p:grpSpPr>
          <p:sp>
            <p:nvSpPr>
              <p:cNvPr id="118" name="Text Box 12">
                <a:extLst>
                  <a:ext uri="{FF2B5EF4-FFF2-40B4-BE49-F238E27FC236}">
                    <a16:creationId xmlns:a16="http://schemas.microsoft.com/office/drawing/2014/main" id="{FCE2965F-754F-364F-B14F-750853FEF20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Line 13">
                <a:extLst>
                  <a:ext uri="{FF2B5EF4-FFF2-40B4-BE49-F238E27FC236}">
                    <a16:creationId xmlns:a16="http://schemas.microsoft.com/office/drawing/2014/main" id="{0299AD54-1602-364D-808A-ECEE022223FD}"/>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a:extLst>
                  <a:ext uri="{FF2B5EF4-FFF2-40B4-BE49-F238E27FC236}">
                    <a16:creationId xmlns:a16="http://schemas.microsoft.com/office/drawing/2014/main" id="{1FB61FFA-0819-7D46-887F-D92660FD923F}"/>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61" name="Text Box 19">
            <a:extLst>
              <a:ext uri="{FF2B5EF4-FFF2-40B4-BE49-F238E27FC236}">
                <a16:creationId xmlns:a16="http://schemas.microsoft.com/office/drawing/2014/main" id="{E3EA8A75-DE92-3B4A-9ED1-2A5CE8EFB2FD}"/>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62" name="Text Box 20">
            <a:extLst>
              <a:ext uri="{FF2B5EF4-FFF2-40B4-BE49-F238E27FC236}">
                <a16:creationId xmlns:a16="http://schemas.microsoft.com/office/drawing/2014/main" id="{D2BC55B0-1B2D-D346-8B9C-EC274C2EC352}"/>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4" name="TextBox 3">
            <a:extLst>
              <a:ext uri="{FF2B5EF4-FFF2-40B4-BE49-F238E27FC236}">
                <a16:creationId xmlns:a16="http://schemas.microsoft.com/office/drawing/2014/main" id="{6FA53170-F7EC-A34D-8A41-984A3AC85C5B}"/>
              </a:ext>
            </a:extLst>
          </p:cNvPr>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p>
        </p:txBody>
      </p:sp>
      <p:sp>
        <p:nvSpPr>
          <p:cNvPr id="43" name="Text Box 16">
            <a:extLst>
              <a:ext uri="{FF2B5EF4-FFF2-40B4-BE49-F238E27FC236}">
                <a16:creationId xmlns:a16="http://schemas.microsoft.com/office/drawing/2014/main" id="{ADA65A1F-AF0E-7A4E-89E8-DE7816681B41}"/>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pic>
        <p:nvPicPr>
          <p:cNvPr id="44" name="Picture 43" descr="A shower curtain&#10;&#10;Description automatically generated">
            <a:extLst>
              <a:ext uri="{FF2B5EF4-FFF2-40B4-BE49-F238E27FC236}">
                <a16:creationId xmlns:a16="http://schemas.microsoft.com/office/drawing/2014/main" id="{AC45B1FA-8BA1-4648-AD93-40677902A5F6}"/>
              </a:ext>
            </a:extLst>
          </p:cNvPr>
          <p:cNvPicPr>
            <a:picLocks noChangeAspect="1"/>
          </p:cNvPicPr>
          <p:nvPr/>
        </p:nvPicPr>
        <p:blipFill>
          <a:blip r:embed="rId3"/>
          <a:stretch>
            <a:fillRect/>
          </a:stretch>
        </p:blipFill>
        <p:spPr>
          <a:xfrm>
            <a:off x="7333303" y="2155771"/>
            <a:ext cx="4642797" cy="4579749"/>
          </a:xfrm>
          <a:prstGeom prst="rect">
            <a:avLst/>
          </a:prstGeom>
        </p:spPr>
      </p:pic>
      <p:sp>
        <p:nvSpPr>
          <p:cNvPr id="46" name="Text Box 16">
            <a:extLst>
              <a:ext uri="{FF2B5EF4-FFF2-40B4-BE49-F238E27FC236}">
                <a16:creationId xmlns:a16="http://schemas.microsoft.com/office/drawing/2014/main" id="{D6DB0EA5-C28C-5D47-A606-CB6349A9853F}"/>
              </a:ext>
            </a:extLst>
          </p:cNvPr>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7" name="Text Box 16">
            <a:extLst>
              <a:ext uri="{FF2B5EF4-FFF2-40B4-BE49-F238E27FC236}">
                <a16:creationId xmlns:a16="http://schemas.microsoft.com/office/drawing/2014/main" id="{C8AFC91C-B2AA-274D-BDE6-DBE3D808D252}"/>
              </a:ext>
            </a:extLst>
          </p:cNvPr>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ＭＳ Ｐゴシック" panose="020B0600070205080204" pitchFamily="34" charset="-128"/>
              <a:cs typeface="+mn-cs"/>
            </a:endParaRPr>
          </a:p>
        </p:txBody>
      </p:sp>
      <p:sp>
        <p:nvSpPr>
          <p:cNvPr id="45" name="Slide Number Placeholder 2">
            <a:extLst>
              <a:ext uri="{FF2B5EF4-FFF2-40B4-BE49-F238E27FC236}">
                <a16:creationId xmlns:a16="http://schemas.microsoft.com/office/drawing/2014/main" id="{74821291-B2F1-5248-8BEE-C21E2CB0970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157285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a:extLst>
              <a:ext uri="{FF2B5EF4-FFF2-40B4-BE49-F238E27FC236}">
                <a16:creationId xmlns:a16="http://schemas.microsoft.com/office/drawing/2014/main" id="{20368D61-C8F9-C64D-9076-63AF0503E0F6}"/>
              </a:ext>
            </a:extLst>
          </p:cNvPr>
          <p:cNvSpPr>
            <a:spLocks noChangeArrowheads="1"/>
          </p:cNvSpPr>
          <p:nvPr/>
        </p:nvSpPr>
        <p:spPr bwMode="auto">
          <a:xfrm>
            <a:off x="2448951"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38" name="Text Box 4">
            <a:extLst>
              <a:ext uri="{FF2B5EF4-FFF2-40B4-BE49-F238E27FC236}">
                <a16:creationId xmlns:a16="http://schemas.microsoft.com/office/drawing/2014/main" id="{229D572B-0C64-BC4F-9787-CFDFDB4AFDBE}"/>
              </a:ext>
            </a:extLst>
          </p:cNvPr>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9" name="Text Box 5">
            <a:extLst>
              <a:ext uri="{FF2B5EF4-FFF2-40B4-BE49-F238E27FC236}">
                <a16:creationId xmlns:a16="http://schemas.microsoft.com/office/drawing/2014/main" id="{7E93FFA4-44C6-0E4F-ABD0-1688475EEC2D}"/>
              </a:ext>
            </a:extLst>
          </p:cNvPr>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40" name="Line 6">
            <a:extLst>
              <a:ext uri="{FF2B5EF4-FFF2-40B4-BE49-F238E27FC236}">
                <a16:creationId xmlns:a16="http://schemas.microsoft.com/office/drawing/2014/main" id="{AAE6181D-40C5-4947-8D16-192C2CC21901}"/>
              </a:ext>
            </a:extLst>
          </p:cNvPr>
          <p:cNvSpPr>
            <a:spLocks noChangeShapeType="1"/>
          </p:cNvSpPr>
          <p:nvPr/>
        </p:nvSpPr>
        <p:spPr bwMode="auto">
          <a:xfrm>
            <a:off x="2861701"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a:extLst>
              <a:ext uri="{FF2B5EF4-FFF2-40B4-BE49-F238E27FC236}">
                <a16:creationId xmlns:a16="http://schemas.microsoft.com/office/drawing/2014/main" id="{C49AAF37-6767-EA4A-BCF2-2730B5DAFFCF}"/>
              </a:ext>
            </a:extLst>
          </p:cNvPr>
          <p:cNvSpPr>
            <a:spLocks/>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a:extLst>
              <a:ext uri="{FF2B5EF4-FFF2-40B4-BE49-F238E27FC236}">
                <a16:creationId xmlns:a16="http://schemas.microsoft.com/office/drawing/2014/main" id="{F2665E42-05D1-2742-9715-0A7AB328CC68}"/>
              </a:ext>
            </a:extLst>
          </p:cNvPr>
          <p:cNvSpPr>
            <a:spLocks/>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a:extLst>
              <a:ext uri="{FF2B5EF4-FFF2-40B4-BE49-F238E27FC236}">
                <a16:creationId xmlns:a16="http://schemas.microsoft.com/office/drawing/2014/main" id="{FF5156B3-5F3E-7247-9787-81C01F98AADA}"/>
              </a:ext>
            </a:extLst>
          </p:cNvPr>
          <p:cNvSpPr>
            <a:spLocks/>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a:extLst>
              <a:ext uri="{FF2B5EF4-FFF2-40B4-BE49-F238E27FC236}">
                <a16:creationId xmlns:a16="http://schemas.microsoft.com/office/drawing/2014/main" id="{2F0C4339-9749-3E4B-AEF3-DFBC5861C0E1}"/>
              </a:ext>
            </a:extLst>
          </p:cNvPr>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17">
            <a:extLst>
              <a:ext uri="{FF2B5EF4-FFF2-40B4-BE49-F238E27FC236}">
                <a16:creationId xmlns:a16="http://schemas.microsoft.com/office/drawing/2014/main" id="{B12405C6-9FEC-A645-ABAA-32067C853440}"/>
              </a:ext>
            </a:extLst>
          </p:cNvPr>
          <p:cNvSpPr>
            <a:spLocks noChangeShapeType="1"/>
          </p:cNvSpPr>
          <p:nvPr/>
        </p:nvSpPr>
        <p:spPr bwMode="auto">
          <a:xfrm>
            <a:off x="5408051"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a:extLst>
              <a:ext uri="{FF2B5EF4-FFF2-40B4-BE49-F238E27FC236}">
                <a16:creationId xmlns:a16="http://schemas.microsoft.com/office/drawing/2014/main" id="{6469EBCB-9365-8146-9A22-EA4BFBF0E079}"/>
              </a:ext>
            </a:extLst>
          </p:cNvPr>
          <p:cNvGrpSpPr>
            <a:grpSpLocks/>
          </p:cNvGrpSpPr>
          <p:nvPr/>
        </p:nvGrpSpPr>
        <p:grpSpPr bwMode="auto">
          <a:xfrm>
            <a:off x="8325876" y="3094378"/>
            <a:ext cx="1828800" cy="257175"/>
            <a:chOff x="2222" y="3039"/>
            <a:chExt cx="1152" cy="162"/>
          </a:xfrm>
        </p:grpSpPr>
        <p:sp>
          <p:nvSpPr>
            <p:cNvPr id="53" name="Text Box 19">
              <a:extLst>
                <a:ext uri="{FF2B5EF4-FFF2-40B4-BE49-F238E27FC236}">
                  <a16:creationId xmlns:a16="http://schemas.microsoft.com/office/drawing/2014/main" id="{3A6C17B0-3CB8-BD4F-82A3-F8BBBF7760BF}"/>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21">
              <a:extLst>
                <a:ext uri="{FF2B5EF4-FFF2-40B4-BE49-F238E27FC236}">
                  <a16:creationId xmlns:a16="http://schemas.microsoft.com/office/drawing/2014/main" id="{7262AE28-C6B2-7A4B-B2BF-40A0797B4995}"/>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a:extLst>
              <a:ext uri="{FF2B5EF4-FFF2-40B4-BE49-F238E27FC236}">
                <a16:creationId xmlns:a16="http://schemas.microsoft.com/office/drawing/2014/main" id="{E9E74661-52F5-5E48-982A-52E52A35DC45}"/>
              </a:ext>
            </a:extLst>
          </p:cNvPr>
          <p:cNvGrpSpPr>
            <a:grpSpLocks/>
          </p:cNvGrpSpPr>
          <p:nvPr/>
        </p:nvGrpSpPr>
        <p:grpSpPr bwMode="auto">
          <a:xfrm>
            <a:off x="4044388" y="2362543"/>
            <a:ext cx="1074738" cy="962025"/>
            <a:chOff x="1540" y="2116"/>
            <a:chExt cx="677" cy="606"/>
          </a:xfrm>
        </p:grpSpPr>
        <p:sp>
          <p:nvSpPr>
            <p:cNvPr id="57" name="Oval 23">
              <a:extLst>
                <a:ext uri="{FF2B5EF4-FFF2-40B4-BE49-F238E27FC236}">
                  <a16:creationId xmlns:a16="http://schemas.microsoft.com/office/drawing/2014/main" id="{8D34CBBE-DA94-E64E-9580-4F3F4131C86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58" name="Text Box 24">
              <a:extLst>
                <a:ext uri="{FF2B5EF4-FFF2-40B4-BE49-F238E27FC236}">
                  <a16:creationId xmlns:a16="http://schemas.microsoft.com/office/drawing/2014/main" id="{1B4A0021-CFA3-4E40-B284-73C34108A342}"/>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sp>
        <p:nvSpPr>
          <p:cNvPr id="59" name="Freeform 25">
            <a:extLst>
              <a:ext uri="{FF2B5EF4-FFF2-40B4-BE49-F238E27FC236}">
                <a16:creationId xmlns:a16="http://schemas.microsoft.com/office/drawing/2014/main" id="{3DB66570-2E6B-DB42-959E-FB21F91FD83C}"/>
              </a:ext>
            </a:extLst>
          </p:cNvPr>
          <p:cNvSpPr>
            <a:spLocks/>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a:extLst>
              <a:ext uri="{FF2B5EF4-FFF2-40B4-BE49-F238E27FC236}">
                <a16:creationId xmlns:a16="http://schemas.microsoft.com/office/drawing/2014/main" id="{8A47B34C-876C-9A40-BB81-39CFF157E854}"/>
              </a:ext>
            </a:extLst>
          </p:cNvPr>
          <p:cNvSpPr>
            <a:spLocks noChangeArrowheads="1"/>
          </p:cNvSpPr>
          <p:nvPr/>
        </p:nvSpPr>
        <p:spPr bwMode="auto">
          <a:xfrm>
            <a:off x="8516376"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61" name="Text Box 27">
            <a:extLst>
              <a:ext uri="{FF2B5EF4-FFF2-40B4-BE49-F238E27FC236}">
                <a16:creationId xmlns:a16="http://schemas.microsoft.com/office/drawing/2014/main" id="{D69029E6-5338-FD44-BC15-0BA8A98F15B0}"/>
              </a:ext>
            </a:extLst>
          </p:cNvPr>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62" name="Freeform 28">
            <a:extLst>
              <a:ext uri="{FF2B5EF4-FFF2-40B4-BE49-F238E27FC236}">
                <a16:creationId xmlns:a16="http://schemas.microsoft.com/office/drawing/2014/main" id="{062C8ABB-D477-0442-96DB-AF4A7A380558}"/>
              </a:ext>
            </a:extLst>
          </p:cNvPr>
          <p:cNvSpPr>
            <a:spLocks/>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a:extLst>
              <a:ext uri="{FF2B5EF4-FFF2-40B4-BE49-F238E27FC236}">
                <a16:creationId xmlns:a16="http://schemas.microsoft.com/office/drawing/2014/main" id="{824EB22B-3441-BB4C-9908-EA5200566BEF}"/>
              </a:ext>
            </a:extLst>
          </p:cNvPr>
          <p:cNvGrpSpPr>
            <a:grpSpLocks/>
          </p:cNvGrpSpPr>
          <p:nvPr/>
        </p:nvGrpSpPr>
        <p:grpSpPr bwMode="auto">
          <a:xfrm>
            <a:off x="2101288" y="2306981"/>
            <a:ext cx="1333500" cy="1004887"/>
            <a:chOff x="220" y="1365"/>
            <a:chExt cx="840" cy="633"/>
          </a:xfrm>
        </p:grpSpPr>
        <p:sp>
          <p:nvSpPr>
            <p:cNvPr id="64" name="Line 30">
              <a:extLst>
                <a:ext uri="{FF2B5EF4-FFF2-40B4-BE49-F238E27FC236}">
                  <a16:creationId xmlns:a16="http://schemas.microsoft.com/office/drawing/2014/main" id="{E482CA24-27A0-084A-87D9-E941B0A259BA}"/>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a:extLst>
                <a:ext uri="{FF2B5EF4-FFF2-40B4-BE49-F238E27FC236}">
                  <a16:creationId xmlns:a16="http://schemas.microsoft.com/office/drawing/2014/main" id="{B1FC38D6-025E-7842-ADA7-35FDE217EA4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grpSp>
        <p:nvGrpSpPr>
          <p:cNvPr id="66" name="Group 32">
            <a:extLst>
              <a:ext uri="{FF2B5EF4-FFF2-40B4-BE49-F238E27FC236}">
                <a16:creationId xmlns:a16="http://schemas.microsoft.com/office/drawing/2014/main" id="{5BBC5929-B4AB-D94E-9C05-8B8E4E50A932}"/>
              </a:ext>
            </a:extLst>
          </p:cNvPr>
          <p:cNvGrpSpPr>
            <a:grpSpLocks/>
          </p:cNvGrpSpPr>
          <p:nvPr/>
        </p:nvGrpSpPr>
        <p:grpSpPr bwMode="auto">
          <a:xfrm>
            <a:off x="8086163" y="3637306"/>
            <a:ext cx="1414463" cy="1033462"/>
            <a:chOff x="3990" y="2203"/>
            <a:chExt cx="891" cy="651"/>
          </a:xfrm>
        </p:grpSpPr>
        <p:sp>
          <p:nvSpPr>
            <p:cNvPr id="67" name="Line 33">
              <a:extLst>
                <a:ext uri="{FF2B5EF4-FFF2-40B4-BE49-F238E27FC236}">
                  <a16:creationId xmlns:a16="http://schemas.microsoft.com/office/drawing/2014/main" id="{C8C95C30-694C-3343-9A2B-29D823BB5369}"/>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a:extLst>
                <a:ext uri="{FF2B5EF4-FFF2-40B4-BE49-F238E27FC236}">
                  <a16:creationId xmlns:a16="http://schemas.microsoft.com/office/drawing/2014/main" id="{9CF26F83-62A4-774B-95EC-D614996A7AD6}"/>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69" name="Text Box 35">
            <a:extLst>
              <a:ext uri="{FF2B5EF4-FFF2-40B4-BE49-F238E27FC236}">
                <a16:creationId xmlns:a16="http://schemas.microsoft.com/office/drawing/2014/main" id="{4F145C19-20CA-7145-8B2A-77BEB54A39E8}"/>
              </a:ext>
            </a:extLst>
          </p:cNvPr>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70" name="Line 36">
            <a:extLst>
              <a:ext uri="{FF2B5EF4-FFF2-40B4-BE49-F238E27FC236}">
                <a16:creationId xmlns:a16="http://schemas.microsoft.com/office/drawing/2014/main" id="{26143F76-F1DE-F740-8D25-07F17B3B05D6}"/>
              </a:ext>
            </a:extLst>
          </p:cNvPr>
          <p:cNvSpPr>
            <a:spLocks noChangeShapeType="1"/>
          </p:cNvSpPr>
          <p:nvPr/>
        </p:nvSpPr>
        <p:spPr bwMode="auto">
          <a:xfrm>
            <a:off x="2763276" y="1429093"/>
            <a:ext cx="12700" cy="747713"/>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71" name="Freeform 37">
            <a:extLst>
              <a:ext uri="{FF2B5EF4-FFF2-40B4-BE49-F238E27FC236}">
                <a16:creationId xmlns:a16="http://schemas.microsoft.com/office/drawing/2014/main" id="{58B7878D-57FD-8A41-8E7B-6BF34CB3A771}"/>
              </a:ext>
            </a:extLst>
          </p:cNvPr>
          <p:cNvSpPr>
            <a:spLocks/>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 fmla="*/ 0 w 10673"/>
              <a:gd name="connsiteY0" fmla="*/ 52 h 9621"/>
              <a:gd name="connsiteX1" fmla="*/ 2377 w 10673"/>
              <a:gd name="connsiteY1" fmla="*/ 0 h 9621"/>
              <a:gd name="connsiteX2" fmla="*/ 8009 w 10673"/>
              <a:gd name="connsiteY2" fmla="*/ 9621 h 9621"/>
              <a:gd name="connsiteX3" fmla="*/ 10673 w 10673"/>
              <a:gd name="connsiteY3" fmla="*/ 9621 h 9621"/>
            </a:gdLst>
            <a:ahLst/>
            <a:cxnLst>
              <a:cxn ang="0">
                <a:pos x="connsiteX0" y="connsiteY0"/>
              </a:cxn>
              <a:cxn ang="0">
                <a:pos x="connsiteX1" y="connsiteY1"/>
              </a:cxn>
              <a:cxn ang="0">
                <a:pos x="connsiteX2" y="connsiteY2"/>
              </a:cxn>
              <a:cxn ang="0">
                <a:pos x="connsiteX3" y="connsiteY3"/>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a:extLst>
              <a:ext uri="{FF2B5EF4-FFF2-40B4-BE49-F238E27FC236}">
                <a16:creationId xmlns:a16="http://schemas.microsoft.com/office/drawing/2014/main" id="{81979E69-43B0-224E-AEE7-932D8FB25EC5}"/>
              </a:ext>
            </a:extLst>
          </p:cNvPr>
          <p:cNvGrpSpPr>
            <a:grpSpLocks/>
          </p:cNvGrpSpPr>
          <p:nvPr/>
        </p:nvGrpSpPr>
        <p:grpSpPr bwMode="auto">
          <a:xfrm>
            <a:off x="2099701" y="2306981"/>
            <a:ext cx="1333500" cy="1004887"/>
            <a:chOff x="220" y="1365"/>
            <a:chExt cx="840" cy="633"/>
          </a:xfrm>
        </p:grpSpPr>
        <p:sp>
          <p:nvSpPr>
            <p:cNvPr id="73" name="Line 39">
              <a:extLst>
                <a:ext uri="{FF2B5EF4-FFF2-40B4-BE49-F238E27FC236}">
                  <a16:creationId xmlns:a16="http://schemas.microsoft.com/office/drawing/2014/main" id="{021756D2-A025-CF41-A055-C96F4929A19F}"/>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a:extLst>
                <a:ext uri="{FF2B5EF4-FFF2-40B4-BE49-F238E27FC236}">
                  <a16:creationId xmlns:a16="http://schemas.microsoft.com/office/drawing/2014/main" id="{34F50062-00A1-4541-B9F4-BEF323F05F2D}"/>
                </a:ext>
              </a:extLst>
            </p:cNvPr>
            <p:cNvSpPr>
              <a:spLocks noChangeArrowheads="1"/>
            </p:cNvSpPr>
            <p:nvPr/>
          </p:nvSpPr>
          <p:spPr bwMode="auto">
            <a:xfrm>
              <a:off x="439" y="1392"/>
              <a:ext cx="621" cy="606"/>
            </a:xfrm>
            <a:prstGeom prst="ellipse">
              <a:avLst/>
            </a:pr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08" name="Oval 41">
            <a:extLst>
              <a:ext uri="{FF2B5EF4-FFF2-40B4-BE49-F238E27FC236}">
                <a16:creationId xmlns:a16="http://schemas.microsoft.com/office/drawing/2014/main" id="{9AEB6601-DAB8-A041-9DF0-30C886DDBE6D}"/>
              </a:ext>
            </a:extLst>
          </p:cNvPr>
          <p:cNvSpPr>
            <a:spLocks noChangeArrowheads="1"/>
          </p:cNvSpPr>
          <p:nvPr/>
        </p:nvSpPr>
        <p:spPr bwMode="auto">
          <a:xfrm>
            <a:off x="4084076"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09" name="Line 42">
            <a:extLst>
              <a:ext uri="{FF2B5EF4-FFF2-40B4-BE49-F238E27FC236}">
                <a16:creationId xmlns:a16="http://schemas.microsoft.com/office/drawing/2014/main" id="{2CE2B382-7E31-324B-8E6C-07DE61767B89}"/>
              </a:ext>
            </a:extLst>
          </p:cNvPr>
          <p:cNvSpPr>
            <a:spLocks noChangeShapeType="1"/>
          </p:cNvSpPr>
          <p:nvPr/>
        </p:nvSpPr>
        <p:spPr bwMode="auto">
          <a:xfrm flipH="1">
            <a:off x="8013138" y="5042243"/>
            <a:ext cx="12700" cy="1193800"/>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43">
            <a:extLst>
              <a:ext uri="{FF2B5EF4-FFF2-40B4-BE49-F238E27FC236}">
                <a16:creationId xmlns:a16="http://schemas.microsoft.com/office/drawing/2014/main" id="{A4E624BD-18B7-E144-8B12-E9F34C001BC1}"/>
              </a:ext>
            </a:extLst>
          </p:cNvPr>
          <p:cNvSpPr>
            <a:spLocks/>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 fmla="*/ 11178 w 11178"/>
              <a:gd name="connsiteY0" fmla="*/ 10684 h 10684"/>
              <a:gd name="connsiteX1" fmla="*/ 8854 w 11178"/>
              <a:gd name="connsiteY1" fmla="*/ 10684 h 10684"/>
              <a:gd name="connsiteX2" fmla="*/ 5345 w 11178"/>
              <a:gd name="connsiteY2" fmla="*/ 0 h 10684"/>
              <a:gd name="connsiteX3" fmla="*/ 0 w 11178"/>
              <a:gd name="connsiteY3" fmla="*/ 0 h 10684"/>
            </a:gdLst>
            <a:ahLst/>
            <a:cxnLst>
              <a:cxn ang="0">
                <a:pos x="connsiteX0" y="connsiteY0"/>
              </a:cxn>
              <a:cxn ang="0">
                <a:pos x="connsiteX1" y="connsiteY1"/>
              </a:cxn>
              <a:cxn ang="0">
                <a:pos x="connsiteX2" y="connsiteY2"/>
              </a:cxn>
              <a:cxn ang="0">
                <a:pos x="connsiteX3" y="connsiteY3"/>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a:extLst>
              <a:ext uri="{FF2B5EF4-FFF2-40B4-BE49-F238E27FC236}">
                <a16:creationId xmlns:a16="http://schemas.microsoft.com/office/drawing/2014/main" id="{433B53F6-3987-AD43-823C-811301531A05}"/>
              </a:ext>
            </a:extLst>
          </p:cNvPr>
          <p:cNvGrpSpPr>
            <a:grpSpLocks/>
          </p:cNvGrpSpPr>
          <p:nvPr/>
        </p:nvGrpSpPr>
        <p:grpSpPr bwMode="auto">
          <a:xfrm>
            <a:off x="2099701" y="2306981"/>
            <a:ext cx="1333500" cy="1004887"/>
            <a:chOff x="220" y="1365"/>
            <a:chExt cx="840" cy="633"/>
          </a:xfrm>
        </p:grpSpPr>
        <p:sp>
          <p:nvSpPr>
            <p:cNvPr id="112" name="Line 45">
              <a:extLst>
                <a:ext uri="{FF2B5EF4-FFF2-40B4-BE49-F238E27FC236}">
                  <a16:creationId xmlns:a16="http://schemas.microsoft.com/office/drawing/2014/main" id="{4591E5D8-8C29-B847-85FE-27EBA5053B7E}"/>
                </a:ext>
              </a:extLst>
            </p:cNvPr>
            <p:cNvSpPr>
              <a:spLocks noChangeShapeType="1"/>
            </p:cNvSpPr>
            <p:nvPr/>
          </p:nvSpPr>
          <p:spPr bwMode="auto">
            <a:xfrm>
              <a:off x="220" y="1365"/>
              <a:ext cx="273" cy="154"/>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a:extLst>
                <a:ext uri="{FF2B5EF4-FFF2-40B4-BE49-F238E27FC236}">
                  <a16:creationId xmlns:a16="http://schemas.microsoft.com/office/drawing/2014/main" id="{611A2C5D-AEE6-DD42-9AF5-7922552584D9}"/>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grpSp>
      <p:sp>
        <p:nvSpPr>
          <p:cNvPr id="114" name="Oval 47">
            <a:extLst>
              <a:ext uri="{FF2B5EF4-FFF2-40B4-BE49-F238E27FC236}">
                <a16:creationId xmlns:a16="http://schemas.microsoft.com/office/drawing/2014/main" id="{14740803-52CF-044E-A44B-1C3382FD69A9}"/>
              </a:ext>
            </a:extLst>
          </p:cNvPr>
          <p:cNvSpPr>
            <a:spLocks noChangeArrowheads="1"/>
          </p:cNvSpPr>
          <p:nvPr/>
        </p:nvSpPr>
        <p:spPr bwMode="auto">
          <a:xfrm>
            <a:off x="4080901" y="2367306"/>
            <a:ext cx="985837" cy="96202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cs typeface="+mn-cs"/>
            </a:endParaRPr>
          </a:p>
        </p:txBody>
      </p:sp>
      <p:sp>
        <p:nvSpPr>
          <p:cNvPr id="117" name="Text Box 16">
            <a:extLst>
              <a:ext uri="{FF2B5EF4-FFF2-40B4-BE49-F238E27FC236}">
                <a16:creationId xmlns:a16="http://schemas.microsoft.com/office/drawing/2014/main" id="{4960424F-A39C-9F48-B10B-6B92058EBF56}"/>
              </a:ext>
            </a:extLst>
          </p:cNvPr>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18" name="Text Box 20">
            <a:extLst>
              <a:ext uri="{FF2B5EF4-FFF2-40B4-BE49-F238E27FC236}">
                <a16:creationId xmlns:a16="http://schemas.microsoft.com/office/drawing/2014/main" id="{F83C8E12-3B9E-D846-B39E-2D62F350B930}"/>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24" name="Group 123">
            <a:extLst>
              <a:ext uri="{FF2B5EF4-FFF2-40B4-BE49-F238E27FC236}">
                <a16:creationId xmlns:a16="http://schemas.microsoft.com/office/drawing/2014/main" id="{CC5AC3F7-1DB3-CE4F-B0C7-F20072FBA703}"/>
              </a:ext>
            </a:extLst>
          </p:cNvPr>
          <p:cNvGrpSpPr/>
          <p:nvPr/>
        </p:nvGrpSpPr>
        <p:grpSpPr>
          <a:xfrm>
            <a:off x="2271408" y="3285357"/>
            <a:ext cx="3548062" cy="989290"/>
            <a:chOff x="2270357" y="3283338"/>
            <a:chExt cx="3548062" cy="989290"/>
          </a:xfrm>
        </p:grpSpPr>
        <p:sp>
          <p:nvSpPr>
            <p:cNvPr id="125" name="Freeform 11">
              <a:extLst>
                <a:ext uri="{FF2B5EF4-FFF2-40B4-BE49-F238E27FC236}">
                  <a16:creationId xmlns:a16="http://schemas.microsoft.com/office/drawing/2014/main" id="{1ECBB11C-9731-AE49-85C4-CC54A9C37108}"/>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803199FB-D06E-3542-B988-7EB9CD9168D8}"/>
                </a:ext>
              </a:extLst>
            </p:cNvPr>
            <p:cNvGrpSpPr/>
            <p:nvPr/>
          </p:nvGrpSpPr>
          <p:grpSpPr>
            <a:xfrm>
              <a:off x="2270357" y="3545923"/>
              <a:ext cx="3548062" cy="726705"/>
              <a:chOff x="2270357" y="3545923"/>
              <a:chExt cx="3548062" cy="726705"/>
            </a:xfrm>
          </p:grpSpPr>
          <p:sp>
            <p:nvSpPr>
              <p:cNvPr id="127" name="Text Box 12">
                <a:extLst>
                  <a:ext uri="{FF2B5EF4-FFF2-40B4-BE49-F238E27FC236}">
                    <a16:creationId xmlns:a16="http://schemas.microsoft.com/office/drawing/2014/main" id="{E0CFEDE3-2A91-2845-ABA4-C03E7492EE81}"/>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3">
                <a:extLst>
                  <a:ext uri="{FF2B5EF4-FFF2-40B4-BE49-F238E27FC236}">
                    <a16:creationId xmlns:a16="http://schemas.microsoft.com/office/drawing/2014/main" id="{332EC257-20A6-9B48-A641-8E69142E58DC}"/>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 Box 48">
                <a:extLst>
                  <a:ext uri="{FF2B5EF4-FFF2-40B4-BE49-F238E27FC236}">
                    <a16:creationId xmlns:a16="http://schemas.microsoft.com/office/drawing/2014/main" id="{BC7A4A01-571A-C94B-BAEC-EA73E5A39295}"/>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grpSp>
        <p:nvGrpSpPr>
          <p:cNvPr id="130" name="Group 129">
            <a:extLst>
              <a:ext uri="{FF2B5EF4-FFF2-40B4-BE49-F238E27FC236}">
                <a16:creationId xmlns:a16="http://schemas.microsoft.com/office/drawing/2014/main" id="{5E324CA8-B37F-8C4E-9533-D4557801C16E}"/>
              </a:ext>
            </a:extLst>
          </p:cNvPr>
          <p:cNvGrpSpPr/>
          <p:nvPr/>
        </p:nvGrpSpPr>
        <p:grpSpPr>
          <a:xfrm>
            <a:off x="8049650" y="5037504"/>
            <a:ext cx="4142349" cy="933582"/>
            <a:chOff x="8049650" y="5037504"/>
            <a:chExt cx="4142349" cy="933582"/>
          </a:xfrm>
        </p:grpSpPr>
        <p:sp>
          <p:nvSpPr>
            <p:cNvPr id="131" name="Text Box 7">
              <a:extLst>
                <a:ext uri="{FF2B5EF4-FFF2-40B4-BE49-F238E27FC236}">
                  <a16:creationId xmlns:a16="http://schemas.microsoft.com/office/drawing/2014/main" id="{723DBA89-E099-1146-9344-FD97D358659B}"/>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8">
              <a:extLst>
                <a:ext uri="{FF2B5EF4-FFF2-40B4-BE49-F238E27FC236}">
                  <a16:creationId xmlns:a16="http://schemas.microsoft.com/office/drawing/2014/main" id="{05CEFA42-064E-3142-841C-4AC47C36BCC4}"/>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9">
              <a:extLst>
                <a:ext uri="{FF2B5EF4-FFF2-40B4-BE49-F238E27FC236}">
                  <a16:creationId xmlns:a16="http://schemas.microsoft.com/office/drawing/2014/main" id="{0872816E-A3BC-B14C-B375-097293AE6178}"/>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a:extLst>
              <a:ext uri="{FF2B5EF4-FFF2-40B4-BE49-F238E27FC236}">
                <a16:creationId xmlns:a16="http://schemas.microsoft.com/office/drawing/2014/main" id="{55D8DBB5-D62B-EB4E-B678-676582C50DB5}"/>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35" name="Text Box 20">
            <a:extLst>
              <a:ext uri="{FF2B5EF4-FFF2-40B4-BE49-F238E27FC236}">
                <a16:creationId xmlns:a16="http://schemas.microsoft.com/office/drawing/2014/main" id="{6A4DBB19-70E8-BE4F-86ED-46D7FF5489BB}"/>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74" name="Text Box 16">
            <a:extLst>
              <a:ext uri="{FF2B5EF4-FFF2-40B4-BE49-F238E27FC236}">
                <a16:creationId xmlns:a16="http://schemas.microsoft.com/office/drawing/2014/main" id="{312C203B-3A0A-BD4E-8578-6F37A2E7EB8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 name="Slide Number Placeholder 2">
            <a:extLst>
              <a:ext uri="{FF2B5EF4-FFF2-40B4-BE49-F238E27FC236}">
                <a16:creationId xmlns:a16="http://schemas.microsoft.com/office/drawing/2014/main" id="{70847C17-240C-8943-BAC9-8DEDA07FFF5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44</a:t>
            </a:fld>
            <a:endParaRPr lang="en-US" dirty="0"/>
          </a:p>
        </p:txBody>
      </p:sp>
    </p:spTree>
    <p:extLst>
      <p:ext uri="{BB962C8B-B14F-4D97-AF65-F5344CB8AC3E}">
        <p14:creationId xmlns:p14="http://schemas.microsoft.com/office/powerpoint/2010/main" val="741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a:extLst>
              <a:ext uri="{FF2B5EF4-FFF2-40B4-BE49-F238E27FC236}">
                <a16:creationId xmlns:a16="http://schemas.microsoft.com/office/drawing/2014/main" id="{69A00FB9-348A-D448-9793-795F22B57161}"/>
              </a:ext>
            </a:extLst>
          </p:cNvPr>
          <p:cNvSpPr>
            <a:spLocks noChangeArrowheads="1"/>
          </p:cNvSpPr>
          <p:nvPr/>
        </p:nvSpPr>
        <p:spPr bwMode="auto">
          <a:xfrm>
            <a:off x="2448440" y="23498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4" name="Text Box 4">
            <a:extLst>
              <a:ext uri="{FF2B5EF4-FFF2-40B4-BE49-F238E27FC236}">
                <a16:creationId xmlns:a16="http://schemas.microsoft.com/office/drawing/2014/main" id="{77096BA8-8AE7-EA4F-B0FD-7469803EAB64}"/>
              </a:ext>
            </a:extLst>
          </p:cNvPr>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5" name="Text Box 5">
            <a:extLst>
              <a:ext uri="{FF2B5EF4-FFF2-40B4-BE49-F238E27FC236}">
                <a16:creationId xmlns:a16="http://schemas.microsoft.com/office/drawing/2014/main" id="{D6DC2F34-5901-DE44-A6E9-F9649709412A}"/>
              </a:ext>
            </a:extLst>
          </p:cNvPr>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snkpkt = make_pkt(data,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 name="Line 6">
            <a:extLst>
              <a:ext uri="{FF2B5EF4-FFF2-40B4-BE49-F238E27FC236}">
                <a16:creationId xmlns:a16="http://schemas.microsoft.com/office/drawing/2014/main" id="{D357F502-19B9-7A40-B1E5-CD7250CA97C6}"/>
              </a:ext>
            </a:extLst>
          </p:cNvPr>
          <p:cNvSpPr>
            <a:spLocks noChangeShapeType="1"/>
          </p:cNvSpPr>
          <p:nvPr/>
        </p:nvSpPr>
        <p:spPr bwMode="auto">
          <a:xfrm>
            <a:off x="2861190" y="1675156"/>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10">
            <a:extLst>
              <a:ext uri="{FF2B5EF4-FFF2-40B4-BE49-F238E27FC236}">
                <a16:creationId xmlns:a16="http://schemas.microsoft.com/office/drawing/2014/main" id="{3ADC35A3-77A4-3D42-9882-FB506CCCFA61}"/>
              </a:ext>
            </a:extLst>
          </p:cNvPr>
          <p:cNvSpPr>
            <a:spLocks/>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Freeform 11">
            <a:extLst>
              <a:ext uri="{FF2B5EF4-FFF2-40B4-BE49-F238E27FC236}">
                <a16:creationId xmlns:a16="http://schemas.microsoft.com/office/drawing/2014/main" id="{3907903E-8186-0B48-B29F-40C6FD559F99}"/>
              </a:ext>
            </a:extLst>
          </p:cNvPr>
          <p:cNvSpPr>
            <a:spLocks/>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Freeform 14">
            <a:extLst>
              <a:ext uri="{FF2B5EF4-FFF2-40B4-BE49-F238E27FC236}">
                <a16:creationId xmlns:a16="http://schemas.microsoft.com/office/drawing/2014/main" id="{C5D67D61-82E5-5642-B2D5-452A20671145}"/>
              </a:ext>
            </a:extLst>
          </p:cNvPr>
          <p:cNvSpPr>
            <a:spLocks/>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Text Box 15">
            <a:extLst>
              <a:ext uri="{FF2B5EF4-FFF2-40B4-BE49-F238E27FC236}">
                <a16:creationId xmlns:a16="http://schemas.microsoft.com/office/drawing/2014/main" id="{7BABC5B8-9BD6-F145-8E9A-0912B8AEEF10}"/>
              </a:ext>
            </a:extLst>
          </p:cNvPr>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Text Box 16">
            <a:extLst>
              <a:ext uri="{FF2B5EF4-FFF2-40B4-BE49-F238E27FC236}">
                <a16:creationId xmlns:a16="http://schemas.microsoft.com/office/drawing/2014/main" id="{BE38BF73-5EF1-6B42-B012-9E244200F5F0}"/>
              </a:ext>
            </a:extLst>
          </p:cNvPr>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17">
            <a:extLst>
              <a:ext uri="{FF2B5EF4-FFF2-40B4-BE49-F238E27FC236}">
                <a16:creationId xmlns:a16="http://schemas.microsoft.com/office/drawing/2014/main" id="{6082D473-667E-D744-BD55-1C35E0FE8710}"/>
              </a:ext>
            </a:extLst>
          </p:cNvPr>
          <p:cNvSpPr>
            <a:spLocks noChangeShapeType="1"/>
          </p:cNvSpPr>
          <p:nvPr/>
        </p:nvSpPr>
        <p:spPr bwMode="auto">
          <a:xfrm>
            <a:off x="5407540" y="2740368"/>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2" name="Group 22">
            <a:extLst>
              <a:ext uri="{FF2B5EF4-FFF2-40B4-BE49-F238E27FC236}">
                <a16:creationId xmlns:a16="http://schemas.microsoft.com/office/drawing/2014/main" id="{DCE40CB4-F0AE-734E-AA44-08F29CD02D52}"/>
              </a:ext>
            </a:extLst>
          </p:cNvPr>
          <p:cNvGrpSpPr>
            <a:grpSpLocks/>
          </p:cNvGrpSpPr>
          <p:nvPr/>
        </p:nvGrpSpPr>
        <p:grpSpPr bwMode="auto">
          <a:xfrm>
            <a:off x="4043877" y="2362543"/>
            <a:ext cx="1074738" cy="962025"/>
            <a:chOff x="1540" y="2116"/>
            <a:chExt cx="677" cy="606"/>
          </a:xfrm>
        </p:grpSpPr>
        <p:sp>
          <p:nvSpPr>
            <p:cNvPr id="153" name="Oval 23">
              <a:extLst>
                <a:ext uri="{FF2B5EF4-FFF2-40B4-BE49-F238E27FC236}">
                  <a16:creationId xmlns:a16="http://schemas.microsoft.com/office/drawing/2014/main" id="{D3BB9C31-5D9C-684A-BB70-14F20480A9BA}"/>
                </a:ext>
              </a:extLst>
            </p:cNvPr>
            <p:cNvSpPr>
              <a:spLocks noChangeArrowheads="1"/>
            </p:cNvSpPr>
            <p:nvPr/>
          </p:nvSpPr>
          <p:spPr bwMode="auto">
            <a:xfrm>
              <a:off x="1565" y="2116"/>
              <a:ext cx="621" cy="60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4" name="Text Box 24">
              <a:extLst>
                <a:ext uri="{FF2B5EF4-FFF2-40B4-BE49-F238E27FC236}">
                  <a16:creationId xmlns:a16="http://schemas.microsoft.com/office/drawing/2014/main" id="{7290D8CF-233C-DA4F-8144-17F1D181B533}"/>
                </a:ext>
              </a:extLst>
            </p:cNvPr>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55" name="Freeform 25">
            <a:extLst>
              <a:ext uri="{FF2B5EF4-FFF2-40B4-BE49-F238E27FC236}">
                <a16:creationId xmlns:a16="http://schemas.microsoft.com/office/drawing/2014/main" id="{1FC9F4AC-60DA-664B-8892-94963AC43A62}"/>
              </a:ext>
            </a:extLst>
          </p:cNvPr>
          <p:cNvSpPr>
            <a:spLocks/>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Oval 26">
            <a:extLst>
              <a:ext uri="{FF2B5EF4-FFF2-40B4-BE49-F238E27FC236}">
                <a16:creationId xmlns:a16="http://schemas.microsoft.com/office/drawing/2014/main" id="{C6A7C088-049A-2642-9A7F-7E6B3149EB38}"/>
              </a:ext>
            </a:extLst>
          </p:cNvPr>
          <p:cNvSpPr>
            <a:spLocks noChangeArrowheads="1"/>
          </p:cNvSpPr>
          <p:nvPr/>
        </p:nvSpPr>
        <p:spPr bwMode="auto">
          <a:xfrm>
            <a:off x="8515865" y="3708743"/>
            <a:ext cx="985837" cy="96202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Text Box 27">
            <a:extLst>
              <a:ext uri="{FF2B5EF4-FFF2-40B4-BE49-F238E27FC236}">
                <a16:creationId xmlns:a16="http://schemas.microsoft.com/office/drawing/2014/main" id="{579E5E2D-B23D-BF43-A731-1D8C59C74825}"/>
              </a:ext>
            </a:extLst>
          </p:cNvPr>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8" name="Freeform 28">
            <a:extLst>
              <a:ext uri="{FF2B5EF4-FFF2-40B4-BE49-F238E27FC236}">
                <a16:creationId xmlns:a16="http://schemas.microsoft.com/office/drawing/2014/main" id="{82DEFCAC-19A6-8E44-8FD1-83883629ABA7}"/>
              </a:ext>
            </a:extLst>
          </p:cNvPr>
          <p:cNvSpPr>
            <a:spLocks/>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9" name="Group 29">
            <a:extLst>
              <a:ext uri="{FF2B5EF4-FFF2-40B4-BE49-F238E27FC236}">
                <a16:creationId xmlns:a16="http://schemas.microsoft.com/office/drawing/2014/main" id="{C486E2AA-5514-8349-8774-4B86574332CB}"/>
              </a:ext>
            </a:extLst>
          </p:cNvPr>
          <p:cNvGrpSpPr>
            <a:grpSpLocks/>
          </p:cNvGrpSpPr>
          <p:nvPr/>
        </p:nvGrpSpPr>
        <p:grpSpPr bwMode="auto">
          <a:xfrm>
            <a:off x="2100777" y="2306981"/>
            <a:ext cx="1333500" cy="1004887"/>
            <a:chOff x="220" y="1365"/>
            <a:chExt cx="840" cy="633"/>
          </a:xfrm>
        </p:grpSpPr>
        <p:sp>
          <p:nvSpPr>
            <p:cNvPr id="160" name="Line 30">
              <a:extLst>
                <a:ext uri="{FF2B5EF4-FFF2-40B4-BE49-F238E27FC236}">
                  <a16:creationId xmlns:a16="http://schemas.microsoft.com/office/drawing/2014/main" id="{C0CC58D1-8C84-3E47-909F-D82E63AA1223}"/>
                </a:ext>
              </a:extLst>
            </p:cNvPr>
            <p:cNvSpPr>
              <a:spLocks noChangeShapeType="1"/>
            </p:cNvSpPr>
            <p:nvPr/>
          </p:nvSpPr>
          <p:spPr bwMode="auto">
            <a:xfrm>
              <a:off x="220" y="1365"/>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Oval 31">
              <a:extLst>
                <a:ext uri="{FF2B5EF4-FFF2-40B4-BE49-F238E27FC236}">
                  <a16:creationId xmlns:a16="http://schemas.microsoft.com/office/drawing/2014/main" id="{852C29BD-DA30-1D45-9733-0851CEB0A1B7}"/>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2" name="Group 32">
            <a:extLst>
              <a:ext uri="{FF2B5EF4-FFF2-40B4-BE49-F238E27FC236}">
                <a16:creationId xmlns:a16="http://schemas.microsoft.com/office/drawing/2014/main" id="{A05DCA54-BB9F-EB48-8E9C-19DBD5FE15BE}"/>
              </a:ext>
            </a:extLst>
          </p:cNvPr>
          <p:cNvGrpSpPr>
            <a:grpSpLocks/>
          </p:cNvGrpSpPr>
          <p:nvPr/>
        </p:nvGrpSpPr>
        <p:grpSpPr bwMode="auto">
          <a:xfrm>
            <a:off x="8085652" y="3637306"/>
            <a:ext cx="1414463" cy="1033462"/>
            <a:chOff x="3990" y="2203"/>
            <a:chExt cx="891" cy="651"/>
          </a:xfrm>
        </p:grpSpPr>
        <p:sp>
          <p:nvSpPr>
            <p:cNvPr id="163" name="Line 33">
              <a:extLst>
                <a:ext uri="{FF2B5EF4-FFF2-40B4-BE49-F238E27FC236}">
                  <a16:creationId xmlns:a16="http://schemas.microsoft.com/office/drawing/2014/main" id="{E80E2DDF-EEB5-964A-90BC-641CEA2AE378}"/>
                </a:ext>
              </a:extLst>
            </p:cNvPr>
            <p:cNvSpPr>
              <a:spLocks noChangeShapeType="1"/>
            </p:cNvSpPr>
            <p:nvPr/>
          </p:nvSpPr>
          <p:spPr bwMode="auto">
            <a:xfrm>
              <a:off x="3990" y="2203"/>
              <a:ext cx="273" cy="154"/>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4" name="Oval 34">
              <a:extLst>
                <a:ext uri="{FF2B5EF4-FFF2-40B4-BE49-F238E27FC236}">
                  <a16:creationId xmlns:a16="http://schemas.microsoft.com/office/drawing/2014/main" id="{1AD65A4C-E940-0B4D-BFA8-963C7F4DFAD4}"/>
                </a:ext>
              </a:extLst>
            </p:cNvPr>
            <p:cNvSpPr>
              <a:spLocks noChangeArrowheads="1"/>
            </p:cNvSpPr>
            <p:nvPr/>
          </p:nvSpPr>
          <p:spPr bwMode="auto">
            <a:xfrm>
              <a:off x="4260" y="2248"/>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65" name="Text Box 35">
            <a:extLst>
              <a:ext uri="{FF2B5EF4-FFF2-40B4-BE49-F238E27FC236}">
                <a16:creationId xmlns:a16="http://schemas.microsoft.com/office/drawing/2014/main" id="{EB12FDE8-F0FD-FF44-9743-6CC34031C13C}"/>
              </a:ext>
            </a:extLst>
          </p:cNvPr>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Line 36">
            <a:extLst>
              <a:ext uri="{FF2B5EF4-FFF2-40B4-BE49-F238E27FC236}">
                <a16:creationId xmlns:a16="http://schemas.microsoft.com/office/drawing/2014/main" id="{EC5F8159-C72E-AD42-9E10-261F73F1A7D7}"/>
              </a:ext>
            </a:extLst>
          </p:cNvPr>
          <p:cNvSpPr>
            <a:spLocks noChangeShapeType="1"/>
          </p:cNvSpPr>
          <p:nvPr/>
        </p:nvSpPr>
        <p:spPr bwMode="auto">
          <a:xfrm>
            <a:off x="2762765" y="1429093"/>
            <a:ext cx="12700" cy="747713"/>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Freeform 37">
            <a:extLst>
              <a:ext uri="{FF2B5EF4-FFF2-40B4-BE49-F238E27FC236}">
                <a16:creationId xmlns:a16="http://schemas.microsoft.com/office/drawing/2014/main" id="{35077D8E-9690-5846-914B-870B57CBFFC1}"/>
              </a:ext>
            </a:extLst>
          </p:cNvPr>
          <p:cNvSpPr>
            <a:spLocks/>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8" name="Group 38">
            <a:extLst>
              <a:ext uri="{FF2B5EF4-FFF2-40B4-BE49-F238E27FC236}">
                <a16:creationId xmlns:a16="http://schemas.microsoft.com/office/drawing/2014/main" id="{39365D95-8B18-AE4F-9CEC-9330CADCC26B}"/>
              </a:ext>
            </a:extLst>
          </p:cNvPr>
          <p:cNvGrpSpPr>
            <a:grpSpLocks/>
          </p:cNvGrpSpPr>
          <p:nvPr/>
        </p:nvGrpSpPr>
        <p:grpSpPr bwMode="auto">
          <a:xfrm>
            <a:off x="2099190" y="2306981"/>
            <a:ext cx="1333500" cy="1004887"/>
            <a:chOff x="220" y="1365"/>
            <a:chExt cx="840" cy="633"/>
          </a:xfrm>
        </p:grpSpPr>
        <p:sp>
          <p:nvSpPr>
            <p:cNvPr id="169" name="Line 39">
              <a:extLst>
                <a:ext uri="{FF2B5EF4-FFF2-40B4-BE49-F238E27FC236}">
                  <a16:creationId xmlns:a16="http://schemas.microsoft.com/office/drawing/2014/main" id="{68593BDB-565B-C544-A698-EAB1100890B7}"/>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Oval 40">
              <a:extLst>
                <a:ext uri="{FF2B5EF4-FFF2-40B4-BE49-F238E27FC236}">
                  <a16:creationId xmlns:a16="http://schemas.microsoft.com/office/drawing/2014/main" id="{99432816-2BCC-7742-BBCC-636611297B08}"/>
                </a:ext>
              </a:extLst>
            </p:cNvPr>
            <p:cNvSpPr>
              <a:spLocks noChangeArrowheads="1"/>
            </p:cNvSpPr>
            <p:nvPr/>
          </p:nvSpPr>
          <p:spPr bwMode="auto">
            <a:xfrm>
              <a:off x="439" y="1392"/>
              <a:ext cx="621" cy="606"/>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1" name="Oval 41">
            <a:extLst>
              <a:ext uri="{FF2B5EF4-FFF2-40B4-BE49-F238E27FC236}">
                <a16:creationId xmlns:a16="http://schemas.microsoft.com/office/drawing/2014/main" id="{2992E4B8-7EF2-1A40-9095-9F4F00D2899A}"/>
              </a:ext>
            </a:extLst>
          </p:cNvPr>
          <p:cNvSpPr>
            <a:spLocks noChangeArrowheads="1"/>
          </p:cNvSpPr>
          <p:nvPr/>
        </p:nvSpPr>
        <p:spPr bwMode="auto">
          <a:xfrm>
            <a:off x="4083565" y="2362543"/>
            <a:ext cx="985837" cy="9620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2" name="Line 42">
            <a:extLst>
              <a:ext uri="{FF2B5EF4-FFF2-40B4-BE49-F238E27FC236}">
                <a16:creationId xmlns:a16="http://schemas.microsoft.com/office/drawing/2014/main" id="{FBE55EA3-B145-414B-A6FF-0F0EE400CF3B}"/>
              </a:ext>
            </a:extLst>
          </p:cNvPr>
          <p:cNvSpPr>
            <a:spLocks noChangeShapeType="1"/>
          </p:cNvSpPr>
          <p:nvPr/>
        </p:nvSpPr>
        <p:spPr bwMode="auto">
          <a:xfrm flipH="1">
            <a:off x="8012627" y="5042243"/>
            <a:ext cx="12700" cy="1193800"/>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Freeform 43">
            <a:extLst>
              <a:ext uri="{FF2B5EF4-FFF2-40B4-BE49-F238E27FC236}">
                <a16:creationId xmlns:a16="http://schemas.microsoft.com/office/drawing/2014/main" id="{59879249-0649-F24B-B236-6C80F47AAC2E}"/>
              </a:ext>
            </a:extLst>
          </p:cNvPr>
          <p:cNvSpPr>
            <a:spLocks/>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 fmla="*/ 10058 w 10058"/>
              <a:gd name="connsiteY0" fmla="*/ 9601 h 9715"/>
              <a:gd name="connsiteX1" fmla="*/ 7637 w 10058"/>
              <a:gd name="connsiteY1" fmla="*/ 9715 h 9715"/>
              <a:gd name="connsiteX2" fmla="*/ 4476 w 10058"/>
              <a:gd name="connsiteY2" fmla="*/ 0 h 9715"/>
              <a:gd name="connsiteX3" fmla="*/ 0 w 10058"/>
              <a:gd name="connsiteY3" fmla="*/ 0 h 9715"/>
              <a:gd name="connsiteX0" fmla="*/ 10000 w 10000"/>
              <a:gd name="connsiteY0" fmla="*/ 10059 h 10059"/>
              <a:gd name="connsiteX1" fmla="*/ 7593 w 10000"/>
              <a:gd name="connsiteY1" fmla="*/ 10000 h 10059"/>
              <a:gd name="connsiteX2" fmla="*/ 4450 w 10000"/>
              <a:gd name="connsiteY2" fmla="*/ 0 h 10059"/>
              <a:gd name="connsiteX3" fmla="*/ 0 w 10000"/>
              <a:gd name="connsiteY3" fmla="*/ 0 h 10059"/>
              <a:gd name="connsiteX0" fmla="*/ 10019 w 10019"/>
              <a:gd name="connsiteY0" fmla="*/ 10000 h 10000"/>
              <a:gd name="connsiteX1" fmla="*/ 7593 w 10019"/>
              <a:gd name="connsiteY1" fmla="*/ 10000 h 10000"/>
              <a:gd name="connsiteX2" fmla="*/ 4450 w 10019"/>
              <a:gd name="connsiteY2" fmla="*/ 0 h 10000"/>
              <a:gd name="connsiteX3" fmla="*/ 0 w 10019"/>
              <a:gd name="connsiteY3" fmla="*/ 0 h 10000"/>
              <a:gd name="connsiteX0" fmla="*/ 10019 w 10019"/>
              <a:gd name="connsiteY0" fmla="*/ 10586 h 10586"/>
              <a:gd name="connsiteX1" fmla="*/ 7593 w 10019"/>
              <a:gd name="connsiteY1" fmla="*/ 10586 h 10586"/>
              <a:gd name="connsiteX2" fmla="*/ 3989 w 10019"/>
              <a:gd name="connsiteY2" fmla="*/ 0 h 10586"/>
              <a:gd name="connsiteX3" fmla="*/ 0 w 10019"/>
              <a:gd name="connsiteY3" fmla="*/ 586 h 10586"/>
              <a:gd name="connsiteX0" fmla="*/ 10845 w 10845"/>
              <a:gd name="connsiteY0" fmla="*/ 10762 h 10762"/>
              <a:gd name="connsiteX1" fmla="*/ 8419 w 10845"/>
              <a:gd name="connsiteY1" fmla="*/ 10762 h 10762"/>
              <a:gd name="connsiteX2" fmla="*/ 4815 w 10845"/>
              <a:gd name="connsiteY2" fmla="*/ 176 h 10762"/>
              <a:gd name="connsiteX3" fmla="*/ 0 w 10845"/>
              <a:gd name="connsiteY3" fmla="*/ 0 h 10762"/>
              <a:gd name="connsiteX0" fmla="*/ 10845 w 10845"/>
              <a:gd name="connsiteY0" fmla="*/ 10762 h 10762"/>
              <a:gd name="connsiteX1" fmla="*/ 8419 w 10845"/>
              <a:gd name="connsiteY1" fmla="*/ 10762 h 10762"/>
              <a:gd name="connsiteX2" fmla="*/ 4911 w 10845"/>
              <a:gd name="connsiteY2" fmla="*/ 0 h 10762"/>
              <a:gd name="connsiteX3" fmla="*/ 0 w 10845"/>
              <a:gd name="connsiteY3" fmla="*/ 0 h 10762"/>
            </a:gdLst>
            <a:ahLst/>
            <a:cxnLst>
              <a:cxn ang="0">
                <a:pos x="connsiteX0" y="connsiteY0"/>
              </a:cxn>
              <a:cxn ang="0">
                <a:pos x="connsiteX1" y="connsiteY1"/>
              </a:cxn>
              <a:cxn ang="0">
                <a:pos x="connsiteX2" y="connsiteY2"/>
              </a:cxn>
              <a:cxn ang="0">
                <a:pos x="connsiteX3" y="connsiteY3"/>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4" name="Group 44">
            <a:extLst>
              <a:ext uri="{FF2B5EF4-FFF2-40B4-BE49-F238E27FC236}">
                <a16:creationId xmlns:a16="http://schemas.microsoft.com/office/drawing/2014/main" id="{4CB3F7B7-A92F-9B44-92D1-D6DEC5F500AB}"/>
              </a:ext>
            </a:extLst>
          </p:cNvPr>
          <p:cNvGrpSpPr>
            <a:grpSpLocks/>
          </p:cNvGrpSpPr>
          <p:nvPr/>
        </p:nvGrpSpPr>
        <p:grpSpPr bwMode="auto">
          <a:xfrm>
            <a:off x="2099190" y="2306981"/>
            <a:ext cx="1333500" cy="1004887"/>
            <a:chOff x="220" y="1365"/>
            <a:chExt cx="840" cy="633"/>
          </a:xfrm>
        </p:grpSpPr>
        <p:sp>
          <p:nvSpPr>
            <p:cNvPr id="175" name="Line 45">
              <a:extLst>
                <a:ext uri="{FF2B5EF4-FFF2-40B4-BE49-F238E27FC236}">
                  <a16:creationId xmlns:a16="http://schemas.microsoft.com/office/drawing/2014/main" id="{DA8F54E3-D3E2-5B44-B37B-20E7E272BF11}"/>
                </a:ext>
              </a:extLst>
            </p:cNvPr>
            <p:cNvSpPr>
              <a:spLocks noChangeShapeType="1"/>
            </p:cNvSpPr>
            <p:nvPr/>
          </p:nvSpPr>
          <p:spPr bwMode="auto">
            <a:xfrm>
              <a:off x="220" y="1365"/>
              <a:ext cx="273" cy="154"/>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Oval 46">
              <a:extLst>
                <a:ext uri="{FF2B5EF4-FFF2-40B4-BE49-F238E27FC236}">
                  <a16:creationId xmlns:a16="http://schemas.microsoft.com/office/drawing/2014/main" id="{33BDD6FC-64CC-2347-921C-94F2A9140CAE}"/>
                </a:ext>
              </a:extLst>
            </p:cNvPr>
            <p:cNvSpPr>
              <a:spLocks noChangeArrowheads="1"/>
            </p:cNvSpPr>
            <p:nvPr/>
          </p:nvSpPr>
          <p:spPr bwMode="auto">
            <a:xfrm>
              <a:off x="439" y="1392"/>
              <a:ext cx="621" cy="60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7" name="Oval 47">
            <a:extLst>
              <a:ext uri="{FF2B5EF4-FFF2-40B4-BE49-F238E27FC236}">
                <a16:creationId xmlns:a16="http://schemas.microsoft.com/office/drawing/2014/main" id="{2345AD26-ED57-8F45-B85E-B4144CC9753D}"/>
              </a:ext>
            </a:extLst>
          </p:cNvPr>
          <p:cNvSpPr>
            <a:spLocks noChangeArrowheads="1"/>
          </p:cNvSpPr>
          <p:nvPr/>
        </p:nvSpPr>
        <p:spPr bwMode="auto">
          <a:xfrm>
            <a:off x="4080390" y="2367306"/>
            <a:ext cx="985837" cy="962025"/>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Line 48">
            <a:extLst>
              <a:ext uri="{FF2B5EF4-FFF2-40B4-BE49-F238E27FC236}">
                <a16:creationId xmlns:a16="http://schemas.microsoft.com/office/drawing/2014/main" id="{99C86BB6-8396-7A4F-A95C-226EFE593D74}"/>
              </a:ext>
            </a:extLst>
          </p:cNvPr>
          <p:cNvSpPr>
            <a:spLocks noChangeShapeType="1"/>
          </p:cNvSpPr>
          <p:nvPr/>
        </p:nvSpPr>
        <p:spPr bwMode="auto">
          <a:xfrm>
            <a:off x="8304727" y="2634006"/>
            <a:ext cx="0" cy="817562"/>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Freeform 49">
            <a:extLst>
              <a:ext uri="{FF2B5EF4-FFF2-40B4-BE49-F238E27FC236}">
                <a16:creationId xmlns:a16="http://schemas.microsoft.com/office/drawing/2014/main" id="{A524866B-F3C3-0047-A24A-49C2FB7D032D}"/>
              </a:ext>
            </a:extLst>
          </p:cNvPr>
          <p:cNvSpPr>
            <a:spLocks/>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50">
            <a:extLst>
              <a:ext uri="{FF2B5EF4-FFF2-40B4-BE49-F238E27FC236}">
                <a16:creationId xmlns:a16="http://schemas.microsoft.com/office/drawing/2014/main" id="{E379A4B3-232E-9D4E-A4C6-40DC647EE314}"/>
              </a:ext>
            </a:extLst>
          </p:cNvPr>
          <p:cNvSpPr>
            <a:spLocks noChangeShapeType="1"/>
          </p:cNvSpPr>
          <p:nvPr/>
        </p:nvSpPr>
        <p:spPr bwMode="auto">
          <a:xfrm>
            <a:off x="5299590" y="2230781"/>
            <a:ext cx="0" cy="846137"/>
          </a:xfrm>
          <a:prstGeom prst="line">
            <a:avLst/>
          </a:prstGeom>
          <a:noFill/>
          <a:ln w="762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51">
            <a:extLst>
              <a:ext uri="{FF2B5EF4-FFF2-40B4-BE49-F238E27FC236}">
                <a16:creationId xmlns:a16="http://schemas.microsoft.com/office/drawing/2014/main" id="{7739BB93-5816-A945-B555-C2290DB78FDA}"/>
              </a:ext>
            </a:extLst>
          </p:cNvPr>
          <p:cNvSpPr>
            <a:spLocks/>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 fmla="*/ 0 w 13541"/>
              <a:gd name="connsiteY0" fmla="*/ 0 h 9215"/>
              <a:gd name="connsiteX1" fmla="*/ 3948 w 13541"/>
              <a:gd name="connsiteY1" fmla="*/ 0 h 9215"/>
              <a:gd name="connsiteX2" fmla="*/ 6367 w 13541"/>
              <a:gd name="connsiteY2" fmla="*/ 9215 h 9215"/>
              <a:gd name="connsiteX3" fmla="*/ 13541 w 13541"/>
              <a:gd name="connsiteY3" fmla="*/ 9155 h 9215"/>
              <a:gd name="connsiteX0" fmla="*/ 0 w 9977"/>
              <a:gd name="connsiteY0" fmla="*/ 0 h 10132"/>
              <a:gd name="connsiteX1" fmla="*/ 2916 w 9977"/>
              <a:gd name="connsiteY1" fmla="*/ 0 h 10132"/>
              <a:gd name="connsiteX2" fmla="*/ 4702 w 9977"/>
              <a:gd name="connsiteY2" fmla="*/ 10000 h 10132"/>
              <a:gd name="connsiteX3" fmla="*/ 9977 w 9977"/>
              <a:gd name="connsiteY3" fmla="*/ 10132 h 10132"/>
              <a:gd name="connsiteX0" fmla="*/ 0 w 9930"/>
              <a:gd name="connsiteY0" fmla="*/ 0 h 9871"/>
              <a:gd name="connsiteX1" fmla="*/ 2923 w 9930"/>
              <a:gd name="connsiteY1" fmla="*/ 0 h 9871"/>
              <a:gd name="connsiteX2" fmla="*/ 4713 w 9930"/>
              <a:gd name="connsiteY2" fmla="*/ 9870 h 9871"/>
              <a:gd name="connsiteX3" fmla="*/ 9930 w 9930"/>
              <a:gd name="connsiteY3" fmla="*/ 9871 h 9871"/>
            </a:gdLst>
            <a:ahLst/>
            <a:cxnLst>
              <a:cxn ang="0">
                <a:pos x="connsiteX0" y="connsiteY0"/>
              </a:cxn>
              <a:cxn ang="0">
                <a:pos x="connsiteX1" y="connsiteY1"/>
              </a:cxn>
              <a:cxn ang="0">
                <a:pos x="connsiteX2" y="connsiteY2"/>
              </a:cxn>
              <a:cxn ang="0">
                <a:pos x="connsiteX3" y="connsiteY3"/>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3" name="Group 18">
            <a:extLst>
              <a:ext uri="{FF2B5EF4-FFF2-40B4-BE49-F238E27FC236}">
                <a16:creationId xmlns:a16="http://schemas.microsoft.com/office/drawing/2014/main" id="{E284CB69-9F56-5447-BEF7-41A6F2097E8E}"/>
              </a:ext>
            </a:extLst>
          </p:cNvPr>
          <p:cNvGrpSpPr>
            <a:grpSpLocks/>
          </p:cNvGrpSpPr>
          <p:nvPr/>
        </p:nvGrpSpPr>
        <p:grpSpPr bwMode="auto">
          <a:xfrm>
            <a:off x="8325876" y="3094378"/>
            <a:ext cx="1828800" cy="257175"/>
            <a:chOff x="2222" y="3039"/>
            <a:chExt cx="1152" cy="162"/>
          </a:xfrm>
        </p:grpSpPr>
        <p:sp>
          <p:nvSpPr>
            <p:cNvPr id="184" name="Text Box 19">
              <a:extLst>
                <a:ext uri="{FF2B5EF4-FFF2-40B4-BE49-F238E27FC236}">
                  <a16:creationId xmlns:a16="http://schemas.microsoft.com/office/drawing/2014/main" id="{678874A7-3358-5245-A855-DD7E0879D4F7}"/>
                </a:ext>
              </a:extLst>
            </p:cNvPr>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Line 21">
              <a:extLst>
                <a:ext uri="{FF2B5EF4-FFF2-40B4-BE49-F238E27FC236}">
                  <a16:creationId xmlns:a16="http://schemas.microsoft.com/office/drawing/2014/main" id="{56F7C457-03D8-8D48-AA90-B8A469907EAC}"/>
                </a:ext>
              </a:extLst>
            </p:cNvPr>
            <p:cNvSpPr>
              <a:spLocks noChangeShapeType="1"/>
            </p:cNvSpPr>
            <p:nvPr/>
          </p:nvSpPr>
          <p:spPr bwMode="auto">
            <a:xfrm>
              <a:off x="2285" y="3040"/>
              <a:ext cx="62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a:extLst>
              <a:ext uri="{FF2B5EF4-FFF2-40B4-BE49-F238E27FC236}">
                <a16:creationId xmlns:a16="http://schemas.microsoft.com/office/drawing/2014/main" id="{69FC3B3A-305F-9B42-8C7E-1C83075E3B36}"/>
              </a:ext>
            </a:extLst>
          </p:cNvPr>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grpSp>
        <p:nvGrpSpPr>
          <p:cNvPr id="187" name="Group 186">
            <a:extLst>
              <a:ext uri="{FF2B5EF4-FFF2-40B4-BE49-F238E27FC236}">
                <a16:creationId xmlns:a16="http://schemas.microsoft.com/office/drawing/2014/main" id="{5E98E9E8-48DD-2748-A76A-B86C9C5E697C}"/>
              </a:ext>
            </a:extLst>
          </p:cNvPr>
          <p:cNvGrpSpPr/>
          <p:nvPr/>
        </p:nvGrpSpPr>
        <p:grpSpPr>
          <a:xfrm>
            <a:off x="8049650" y="5037504"/>
            <a:ext cx="4142349" cy="933582"/>
            <a:chOff x="8049650" y="5037504"/>
            <a:chExt cx="4142349" cy="933582"/>
          </a:xfrm>
        </p:grpSpPr>
        <p:sp>
          <p:nvSpPr>
            <p:cNvPr id="188" name="Text Box 7">
              <a:extLst>
                <a:ext uri="{FF2B5EF4-FFF2-40B4-BE49-F238E27FC236}">
                  <a16:creationId xmlns:a16="http://schemas.microsoft.com/office/drawing/2014/main" id="{547ACF72-ABFE-F64D-A037-06CF279C9791}"/>
                </a:ext>
              </a:extLst>
            </p:cNvPr>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89" name="Text Box 8">
              <a:extLst>
                <a:ext uri="{FF2B5EF4-FFF2-40B4-BE49-F238E27FC236}">
                  <a16:creationId xmlns:a16="http://schemas.microsoft.com/office/drawing/2014/main" id="{ECD6AB09-3FC5-E94A-8358-34E4DEA2C45B}"/>
                </a:ext>
              </a:extLst>
            </p:cNvPr>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0" name="Line 9">
              <a:extLst>
                <a:ext uri="{FF2B5EF4-FFF2-40B4-BE49-F238E27FC236}">
                  <a16:creationId xmlns:a16="http://schemas.microsoft.com/office/drawing/2014/main" id="{7D4185C1-C6BE-C246-B80B-AE0463D5FBCE}"/>
                </a:ext>
              </a:extLst>
            </p:cNvPr>
            <p:cNvSpPr>
              <a:spLocks noChangeShapeType="1"/>
            </p:cNvSpPr>
            <p:nvPr/>
          </p:nvSpPr>
          <p:spPr bwMode="auto">
            <a:xfrm>
              <a:off x="8171888" y="5407524"/>
              <a:ext cx="14890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a:extLst>
              <a:ext uri="{FF2B5EF4-FFF2-40B4-BE49-F238E27FC236}">
                <a16:creationId xmlns:a16="http://schemas.microsoft.com/office/drawing/2014/main" id="{72958F88-7074-B842-A46E-481DB4E01207}"/>
              </a:ext>
            </a:extLst>
          </p:cNvPr>
          <p:cNvGrpSpPr/>
          <p:nvPr/>
        </p:nvGrpSpPr>
        <p:grpSpPr>
          <a:xfrm>
            <a:off x="2271408" y="3285357"/>
            <a:ext cx="3548062" cy="989290"/>
            <a:chOff x="2270357" y="3283338"/>
            <a:chExt cx="3548062" cy="989290"/>
          </a:xfrm>
        </p:grpSpPr>
        <p:sp>
          <p:nvSpPr>
            <p:cNvPr id="193" name="Freeform 11">
              <a:extLst>
                <a:ext uri="{FF2B5EF4-FFF2-40B4-BE49-F238E27FC236}">
                  <a16:creationId xmlns:a16="http://schemas.microsoft.com/office/drawing/2014/main" id="{52733FCF-77DF-9549-96B3-58AA1212641C}"/>
                </a:ext>
              </a:extLst>
            </p:cNvPr>
            <p:cNvSpPr>
              <a:spLocks/>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194" name="Group 193">
              <a:extLst>
                <a:ext uri="{FF2B5EF4-FFF2-40B4-BE49-F238E27FC236}">
                  <a16:creationId xmlns:a16="http://schemas.microsoft.com/office/drawing/2014/main" id="{C96D5C38-D258-7844-A167-A26AFEEF24DC}"/>
                </a:ext>
              </a:extLst>
            </p:cNvPr>
            <p:cNvGrpSpPr/>
            <p:nvPr/>
          </p:nvGrpSpPr>
          <p:grpSpPr>
            <a:xfrm>
              <a:off x="2270357" y="3545923"/>
              <a:ext cx="3548062" cy="726705"/>
              <a:chOff x="2270357" y="3545923"/>
              <a:chExt cx="3548062" cy="726705"/>
            </a:xfrm>
          </p:grpSpPr>
          <p:sp>
            <p:nvSpPr>
              <p:cNvPr id="195" name="Text Box 12">
                <a:extLst>
                  <a:ext uri="{FF2B5EF4-FFF2-40B4-BE49-F238E27FC236}">
                    <a16:creationId xmlns:a16="http://schemas.microsoft.com/office/drawing/2014/main" id="{3746DB42-5771-AD4D-9F11-055A2239F8EA}"/>
                  </a:ext>
                </a:extLst>
              </p:cNvPr>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196" name="Line 13">
                <a:extLst>
                  <a:ext uri="{FF2B5EF4-FFF2-40B4-BE49-F238E27FC236}">
                    <a16:creationId xmlns:a16="http://schemas.microsoft.com/office/drawing/2014/main" id="{F8840150-1E50-BA43-88E4-6F9188C56B55}"/>
                  </a:ext>
                </a:extLst>
              </p:cNvPr>
              <p:cNvSpPr>
                <a:spLocks noChangeShapeType="1"/>
              </p:cNvSpPr>
              <p:nvPr/>
            </p:nvSpPr>
            <p:spPr bwMode="auto">
              <a:xfrm>
                <a:off x="3330476" y="3919619"/>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Text Box 48">
                <a:extLst>
                  <a:ext uri="{FF2B5EF4-FFF2-40B4-BE49-F238E27FC236}">
                    <a16:creationId xmlns:a16="http://schemas.microsoft.com/office/drawing/2014/main" id="{13B3F6FD-1B58-2540-B908-71B7D9EFB8FD}"/>
                  </a:ext>
                </a:extLst>
              </p:cNvPr>
              <p:cNvSpPr txBox="1">
                <a:spLocks noChangeArrowheads="1"/>
              </p:cNvSpPr>
              <p:nvPr/>
            </p:nvSpPr>
            <p:spPr bwMode="auto">
              <a:xfrm>
                <a:off x="3665151" y="3936078"/>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ymbol" charset="0"/>
                    <a:ea typeface="ＭＳ Ｐゴシック" charset="0"/>
                    <a:cs typeface="+mn-cs"/>
                  </a:rPr>
                  <a:t>L</a:t>
                </a:r>
              </a:p>
            </p:txBody>
          </p:sp>
        </p:grpSp>
      </p:grpSp>
      <p:sp>
        <p:nvSpPr>
          <p:cNvPr id="198" name="Text Box 19">
            <a:extLst>
              <a:ext uri="{FF2B5EF4-FFF2-40B4-BE49-F238E27FC236}">
                <a16:creationId xmlns:a16="http://schemas.microsoft.com/office/drawing/2014/main" id="{A11F89D9-6E4B-F142-B680-CA9246FEB5B1}"/>
              </a:ext>
            </a:extLst>
          </p:cNvPr>
          <p:cNvSpPr txBox="1">
            <a:spLocks noChangeArrowheads="1"/>
          </p:cNvSpPr>
          <p:nvPr/>
        </p:nvSpPr>
        <p:spPr bwMode="auto">
          <a:xfrm>
            <a:off x="1163066" y="2517724"/>
            <a:ext cx="1089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sender</a:t>
            </a:r>
          </a:p>
        </p:txBody>
      </p:sp>
      <p:sp>
        <p:nvSpPr>
          <p:cNvPr id="199" name="Text Box 20">
            <a:extLst>
              <a:ext uri="{FF2B5EF4-FFF2-40B4-BE49-F238E27FC236}">
                <a16:creationId xmlns:a16="http://schemas.microsoft.com/office/drawing/2014/main" id="{F9D8503E-DBC4-144B-9DCA-064A69A8F4DF}"/>
              </a:ext>
            </a:extLst>
          </p:cNvPr>
          <p:cNvSpPr txBox="1">
            <a:spLocks noChangeArrowheads="1"/>
          </p:cNvSpPr>
          <p:nvPr/>
        </p:nvSpPr>
        <p:spPr bwMode="auto">
          <a:xfrm>
            <a:off x="9660963" y="3961155"/>
            <a:ext cx="1247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C0000"/>
                </a:solidFill>
                <a:effectLst/>
                <a:uLnTx/>
                <a:uFillTx/>
                <a:latin typeface="Tahoma" charset="0"/>
                <a:ea typeface="ＭＳ Ｐゴシック" charset="0"/>
                <a:cs typeface="+mn-cs"/>
              </a:rPr>
              <a:t>receiver</a:t>
            </a:r>
          </a:p>
        </p:txBody>
      </p:sp>
      <p:sp>
        <p:nvSpPr>
          <p:cNvPr id="59" name="Slide Number Placeholder 2">
            <a:extLst>
              <a:ext uri="{FF2B5EF4-FFF2-40B4-BE49-F238E27FC236}">
                <a16:creationId xmlns:a16="http://schemas.microsoft.com/office/drawing/2014/main" id="{4C651C60-2DE4-0846-A035-0E312850CE3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45</a:t>
            </a:fld>
            <a:endParaRPr lang="en-US" dirty="0"/>
          </a:p>
        </p:txBody>
      </p:sp>
    </p:spTree>
    <p:extLst>
      <p:ext uri="{BB962C8B-B14F-4D97-AF65-F5344CB8AC3E}">
        <p14:creationId xmlns:p14="http://schemas.microsoft.com/office/powerpoint/2010/main" val="381530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a:extLst>
              <a:ext uri="{FF2B5EF4-FFF2-40B4-BE49-F238E27FC236}">
                <a16:creationId xmlns:a16="http://schemas.microsoft.com/office/drawing/2014/main" id="{24A7E6D3-44BD-F44B-9E30-860EE5046FF6}"/>
              </a:ext>
            </a:extLst>
          </p:cNvPr>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know what happened at receiver!</a:t>
            </a:r>
          </a:p>
          <a:p>
            <a:pPr marL="460375" marR="0" lvl="0" indent="-21748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5" name="Rectangle 4">
            <a:extLst>
              <a:ext uri="{FF2B5EF4-FFF2-40B4-BE49-F238E27FC236}">
                <a16:creationId xmlns:a16="http://schemas.microsoft.com/office/drawing/2014/main" id="{A5980F19-9541-754D-B1F9-A97DD6E77B8E}"/>
              </a:ext>
            </a:extLst>
          </p:cNvPr>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retransmits current pkt if ACK/NAK corrupted</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each pkt</a:t>
            </a:r>
          </a:p>
          <a:p>
            <a:pPr marL="4603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6" name="Group 13">
            <a:extLst>
              <a:ext uri="{FF2B5EF4-FFF2-40B4-BE49-F238E27FC236}">
                <a16:creationId xmlns:a16="http://schemas.microsoft.com/office/drawing/2014/main" id="{DD203542-E210-7447-A332-31A71101B61E}"/>
              </a:ext>
            </a:extLst>
          </p:cNvPr>
          <p:cNvGrpSpPr>
            <a:grpSpLocks/>
          </p:cNvGrpSpPr>
          <p:nvPr/>
        </p:nvGrpSpPr>
        <p:grpSpPr bwMode="auto">
          <a:xfrm>
            <a:off x="3103667" y="4578498"/>
            <a:ext cx="5984666" cy="1603375"/>
            <a:chOff x="1552" y="2800"/>
            <a:chExt cx="2578" cy="1010"/>
          </a:xfrm>
        </p:grpSpPr>
        <p:sp>
          <p:nvSpPr>
            <p:cNvPr id="57" name="Rectangle 7">
              <a:extLst>
                <a:ext uri="{FF2B5EF4-FFF2-40B4-BE49-F238E27FC236}">
                  <a16:creationId xmlns:a16="http://schemas.microsoft.com/office/drawing/2014/main" id="{7263B3B4-235C-B144-9AEF-471ED41D188E}"/>
                </a:ext>
              </a:extLst>
            </p:cNvPr>
            <p:cNvSpPr>
              <a:spLocks noChangeArrowheads="1"/>
            </p:cNvSpPr>
            <p:nvPr/>
          </p:nvSpPr>
          <p:spPr bwMode="auto">
            <a:xfrm>
              <a:off x="1552" y="2974"/>
              <a:ext cx="2578" cy="836"/>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8" name="Rectangle 9">
              <a:extLst>
                <a:ext uri="{FF2B5EF4-FFF2-40B4-BE49-F238E27FC236}">
                  <a16:creationId xmlns:a16="http://schemas.microsoft.com/office/drawing/2014/main" id="{2C183582-BCD6-964F-9986-EC99BBA65A9F}"/>
                </a:ext>
              </a:extLst>
            </p:cNvPr>
            <p:cNvSpPr>
              <a:spLocks noChangeArrowheads="1"/>
            </p:cNvSpPr>
            <p:nvPr/>
          </p:nvSpPr>
          <p:spPr bwMode="auto">
            <a:xfrm>
              <a:off x="2226" y="2864"/>
              <a:ext cx="596" cy="22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9" name="Text Box 10">
              <a:extLst>
                <a:ext uri="{FF2B5EF4-FFF2-40B4-BE49-F238E27FC236}">
                  <a16:creationId xmlns:a16="http://schemas.microsoft.com/office/drawing/2014/main" id="{51B6B572-EC0D-AF4F-816C-095262254C5F}"/>
                </a:ext>
              </a:extLst>
            </p:cNvPr>
            <p:cNvSpPr txBox="1">
              <a:spLocks noChangeArrowheads="1"/>
            </p:cNvSpPr>
            <p:nvPr/>
          </p:nvSpPr>
          <p:spPr bwMode="auto">
            <a:xfrm>
              <a:off x="1724" y="2800"/>
              <a:ext cx="1052" cy="36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stop and wait</a:t>
              </a:r>
            </a:p>
          </p:txBody>
        </p:sp>
        <p:sp>
          <p:nvSpPr>
            <p:cNvPr id="60" name="Text Box 6">
              <a:extLst>
                <a:ext uri="{FF2B5EF4-FFF2-40B4-BE49-F238E27FC236}">
                  <a16:creationId xmlns:a16="http://schemas.microsoft.com/office/drawing/2014/main" id="{76C910B9-5EA9-F245-95E8-43CDADF70A45}"/>
                </a:ext>
              </a:extLst>
            </p:cNvPr>
            <p:cNvSpPr txBox="1">
              <a:spLocks noChangeArrowheads="1"/>
            </p:cNvSpPr>
            <p:nvPr/>
          </p:nvSpPr>
          <p:spPr bwMode="auto">
            <a:xfrm>
              <a:off x="1678" y="3136"/>
              <a:ext cx="2452" cy="5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CC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 sends one packet,  then waits for receiver  response</a:t>
              </a:r>
            </a:p>
          </p:txBody>
        </p:sp>
      </p:grpSp>
      <p:sp>
        <p:nvSpPr>
          <p:cNvPr id="10" name="Slide Number Placeholder 2">
            <a:extLst>
              <a:ext uri="{FF2B5EF4-FFF2-40B4-BE49-F238E27FC236}">
                <a16:creationId xmlns:a16="http://schemas.microsoft.com/office/drawing/2014/main" id="{85301A5D-98A1-5549-8702-D978C38EA8B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46</a:t>
            </a:fld>
            <a:endParaRPr lang="en-US" dirty="0"/>
          </a:p>
        </p:txBody>
      </p:sp>
    </p:spTree>
    <p:extLst>
      <p:ext uri="{BB962C8B-B14F-4D97-AF65-F5344CB8AC3E}">
        <p14:creationId xmlns:p14="http://schemas.microsoft.com/office/powerpoint/2010/main" val="3967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rdt2.1: sender, handling garbled ACK/NAKs</a:t>
            </a:r>
            <a:endParaRPr lang="en-US" sz="4400" dirty="0"/>
          </a:p>
        </p:txBody>
      </p:sp>
      <p:sp>
        <p:nvSpPr>
          <p:cNvPr id="47" name="Oval 3">
            <a:extLst>
              <a:ext uri="{FF2B5EF4-FFF2-40B4-BE49-F238E27FC236}">
                <a16:creationId xmlns:a16="http://schemas.microsoft.com/office/drawing/2014/main" id="{F4C9F03D-E67B-234E-BA55-D7E8F7DDDD11}"/>
              </a:ext>
            </a:extLst>
          </p:cNvPr>
          <p:cNvSpPr>
            <a:spLocks noChangeArrowheads="1"/>
          </p:cNvSpPr>
          <p:nvPr/>
        </p:nvSpPr>
        <p:spPr bwMode="auto">
          <a:xfrm>
            <a:off x="4658777" y="2435427"/>
            <a:ext cx="901700" cy="83661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48" name="Text Box 4">
            <a:extLst>
              <a:ext uri="{FF2B5EF4-FFF2-40B4-BE49-F238E27FC236}">
                <a16:creationId xmlns:a16="http://schemas.microsoft.com/office/drawing/2014/main" id="{512826EB-423D-0E49-8FDB-270557859D99}"/>
              </a:ext>
            </a:extLst>
          </p:cNvPr>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Line 8">
            <a:extLst>
              <a:ext uri="{FF2B5EF4-FFF2-40B4-BE49-F238E27FC236}">
                <a16:creationId xmlns:a16="http://schemas.microsoft.com/office/drawing/2014/main" id="{6251CAAF-59B3-6049-8269-0136EB3BA476}"/>
              </a:ext>
            </a:extLst>
          </p:cNvPr>
          <p:cNvSpPr>
            <a:spLocks noChangeShapeType="1"/>
          </p:cNvSpPr>
          <p:nvPr/>
        </p:nvSpPr>
        <p:spPr bwMode="auto">
          <a:xfrm>
            <a:off x="4384139" y="2390977"/>
            <a:ext cx="377825" cy="190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 name="Group 10">
            <a:extLst>
              <a:ext uri="{FF2B5EF4-FFF2-40B4-BE49-F238E27FC236}">
                <a16:creationId xmlns:a16="http://schemas.microsoft.com/office/drawing/2014/main" id="{BA1E332A-47D4-2B43-8C9F-38C21B1C7E8C}"/>
              </a:ext>
            </a:extLst>
          </p:cNvPr>
          <p:cNvGrpSpPr>
            <a:grpSpLocks/>
          </p:cNvGrpSpPr>
          <p:nvPr/>
        </p:nvGrpSpPr>
        <p:grpSpPr bwMode="auto">
          <a:xfrm>
            <a:off x="6492339" y="2383039"/>
            <a:ext cx="1089025" cy="865188"/>
            <a:chOff x="2848" y="1499"/>
            <a:chExt cx="660" cy="510"/>
          </a:xfrm>
        </p:grpSpPr>
        <p:sp>
          <p:nvSpPr>
            <p:cNvPr id="62" name="Oval 11">
              <a:extLst>
                <a:ext uri="{FF2B5EF4-FFF2-40B4-BE49-F238E27FC236}">
                  <a16:creationId xmlns:a16="http://schemas.microsoft.com/office/drawing/2014/main" id="{9DE4F784-AF0C-E34C-81A2-913DC58F10E2}"/>
                </a:ext>
              </a:extLst>
            </p:cNvPr>
            <p:cNvSpPr>
              <a:spLocks noChangeArrowheads="1"/>
            </p:cNvSpPr>
            <p:nvPr/>
          </p:nvSpPr>
          <p:spPr bwMode="auto">
            <a:xfrm>
              <a:off x="2893" y="1499"/>
              <a:ext cx="568" cy="510"/>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2">
              <a:extLst>
                <a:ext uri="{FF2B5EF4-FFF2-40B4-BE49-F238E27FC236}">
                  <a16:creationId xmlns:a16="http://schemas.microsoft.com/office/drawing/2014/main" id="{0E862915-5D53-444E-973B-D7C43BF97183}"/>
                </a:ext>
              </a:extLst>
            </p:cNvPr>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7BA1DA02-294B-934E-8385-25257F63BA6D}"/>
              </a:ext>
            </a:extLst>
          </p:cNvPr>
          <p:cNvGrpSpPr/>
          <p:nvPr/>
        </p:nvGrpSpPr>
        <p:grpSpPr>
          <a:xfrm>
            <a:off x="4914364" y="1394027"/>
            <a:ext cx="3694113" cy="1087437"/>
            <a:chOff x="4914364" y="1394027"/>
            <a:chExt cx="3694113" cy="1087437"/>
          </a:xfrm>
        </p:grpSpPr>
        <p:sp>
          <p:nvSpPr>
            <p:cNvPr id="49" name="Text Box 5">
              <a:extLst>
                <a:ext uri="{FF2B5EF4-FFF2-40B4-BE49-F238E27FC236}">
                  <a16:creationId xmlns:a16="http://schemas.microsoft.com/office/drawing/2014/main" id="{87E331C0-8956-B94A-9617-A05FF5ABFB5A}"/>
                </a:ext>
              </a:extLst>
            </p:cNvPr>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A70C87B1-30A2-CF4B-8F5E-B415D876E20D}"/>
                </a:ext>
              </a:extLst>
            </p:cNvPr>
            <p:cNvGrpSpPr/>
            <p:nvPr/>
          </p:nvGrpSpPr>
          <p:grpSpPr>
            <a:xfrm>
              <a:off x="4928652" y="1394027"/>
              <a:ext cx="2852737" cy="1087437"/>
              <a:chOff x="4928652" y="1394027"/>
              <a:chExt cx="2852737" cy="1087437"/>
            </a:xfrm>
          </p:grpSpPr>
          <p:sp>
            <p:nvSpPr>
              <p:cNvPr id="50" name="Text Box 6">
                <a:extLst>
                  <a:ext uri="{FF2B5EF4-FFF2-40B4-BE49-F238E27FC236}">
                    <a16:creationId xmlns:a16="http://schemas.microsoft.com/office/drawing/2014/main" id="{8B74C9CA-A3E5-1442-BBC9-D8DC3707E24B}"/>
                  </a:ext>
                </a:extLst>
              </p:cNvPr>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1" name="Line 7">
                <a:extLst>
                  <a:ext uri="{FF2B5EF4-FFF2-40B4-BE49-F238E27FC236}">
                    <a16:creationId xmlns:a16="http://schemas.microsoft.com/office/drawing/2014/main" id="{70072A5C-7BD3-1347-8EE9-8CEAFBB1A8C6}"/>
                  </a:ext>
                </a:extLst>
              </p:cNvPr>
              <p:cNvSpPr>
                <a:spLocks noChangeShapeType="1"/>
              </p:cNvSpPr>
              <p:nvPr/>
            </p:nvSpPr>
            <p:spPr bwMode="auto">
              <a:xfrm>
                <a:off x="5046127" y="1759152"/>
                <a:ext cx="27352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Freeform 13">
                <a:extLst>
                  <a:ext uri="{FF2B5EF4-FFF2-40B4-BE49-F238E27FC236}">
                    <a16:creationId xmlns:a16="http://schemas.microsoft.com/office/drawing/2014/main" id="{0B9BE592-AD70-2042-904B-EEC5293B290D}"/>
                  </a:ext>
                </a:extLst>
              </p:cNvPr>
              <p:cNvSpPr>
                <a:spLocks/>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6" name="Group 5">
            <a:extLst>
              <a:ext uri="{FF2B5EF4-FFF2-40B4-BE49-F238E27FC236}">
                <a16:creationId xmlns:a16="http://schemas.microsoft.com/office/drawing/2014/main" id="{39449F5B-E30E-EB4E-8D88-CA2F8497E472}"/>
              </a:ext>
            </a:extLst>
          </p:cNvPr>
          <p:cNvGrpSpPr/>
          <p:nvPr/>
        </p:nvGrpSpPr>
        <p:grpSpPr>
          <a:xfrm>
            <a:off x="7379752" y="1999849"/>
            <a:ext cx="3513428" cy="1207103"/>
            <a:chOff x="7379752" y="1999849"/>
            <a:chExt cx="3513428" cy="1207103"/>
          </a:xfrm>
        </p:grpSpPr>
        <p:sp>
          <p:nvSpPr>
            <p:cNvPr id="65" name="Freeform 14">
              <a:extLst>
                <a:ext uri="{FF2B5EF4-FFF2-40B4-BE49-F238E27FC236}">
                  <a16:creationId xmlns:a16="http://schemas.microsoft.com/office/drawing/2014/main" id="{441BD95E-662D-EC44-934A-74A441B70166}"/>
                </a:ext>
              </a:extLst>
            </p:cNvPr>
            <p:cNvSpPr>
              <a:spLocks/>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Text Box 15">
              <a:extLst>
                <a:ext uri="{FF2B5EF4-FFF2-40B4-BE49-F238E27FC236}">
                  <a16:creationId xmlns:a16="http://schemas.microsoft.com/office/drawing/2014/main" id="{4B2E9E68-BA62-3348-B352-724365F815A2}"/>
                </a:ext>
              </a:extLst>
            </p:cNvPr>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 name="Text Box 16">
              <a:extLst>
                <a:ext uri="{FF2B5EF4-FFF2-40B4-BE49-F238E27FC236}">
                  <a16:creationId xmlns:a16="http://schemas.microsoft.com/office/drawing/2014/main" id="{8B1473FF-396D-124F-BBF5-94242E43AC72}"/>
                </a:ext>
              </a:extLst>
            </p:cNvPr>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17">
              <a:extLst>
                <a:ext uri="{FF2B5EF4-FFF2-40B4-BE49-F238E27FC236}">
                  <a16:creationId xmlns:a16="http://schemas.microsoft.com/office/drawing/2014/main" id="{9508C46B-C13D-114D-A7F0-B0645626527A}"/>
                </a:ext>
              </a:extLst>
            </p:cNvPr>
            <p:cNvSpPr>
              <a:spLocks noChangeShapeType="1"/>
            </p:cNvSpPr>
            <p:nvPr/>
          </p:nvSpPr>
          <p:spPr bwMode="auto">
            <a:xfrm>
              <a:off x="7835364" y="2846589"/>
              <a:ext cx="143351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27D86620-4FC8-1B4F-B3F3-482BB43DB050}"/>
              </a:ext>
            </a:extLst>
          </p:cNvPr>
          <p:cNvGrpSpPr/>
          <p:nvPr/>
        </p:nvGrpSpPr>
        <p:grpSpPr>
          <a:xfrm>
            <a:off x="5155664" y="4908752"/>
            <a:ext cx="3763963" cy="984250"/>
            <a:chOff x="5155664" y="4908752"/>
            <a:chExt cx="3763963" cy="984250"/>
          </a:xfrm>
        </p:grpSpPr>
        <p:sp>
          <p:nvSpPr>
            <p:cNvPr id="70" name="Freeform 19">
              <a:extLst>
                <a:ext uri="{FF2B5EF4-FFF2-40B4-BE49-F238E27FC236}">
                  <a16:creationId xmlns:a16="http://schemas.microsoft.com/office/drawing/2014/main" id="{BD6C0BB1-99C8-4749-986C-88E4780E3782}"/>
                </a:ext>
              </a:extLst>
            </p:cNvPr>
            <p:cNvSpPr>
              <a:spLocks/>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2" name="Text Box 21">
              <a:extLst>
                <a:ext uri="{FF2B5EF4-FFF2-40B4-BE49-F238E27FC236}">
                  <a16:creationId xmlns:a16="http://schemas.microsoft.com/office/drawing/2014/main" id="{71FAC561-AE6B-3048-917F-15508B28AAB6}"/>
                </a:ext>
              </a:extLst>
            </p:cNvPr>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3" name="Text Box 22">
              <a:extLst>
                <a:ext uri="{FF2B5EF4-FFF2-40B4-BE49-F238E27FC236}">
                  <a16:creationId xmlns:a16="http://schemas.microsoft.com/office/drawing/2014/main" id="{15BBCB1C-B6A9-344E-9CA2-0BBB0CAD20E4}"/>
                </a:ext>
              </a:extLst>
            </p:cNvPr>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Line 23">
              <a:extLst>
                <a:ext uri="{FF2B5EF4-FFF2-40B4-BE49-F238E27FC236}">
                  <a16:creationId xmlns:a16="http://schemas.microsoft.com/office/drawing/2014/main" id="{0C2DB497-B042-9046-9811-10519C1E7B1C}"/>
                </a:ext>
              </a:extLst>
            </p:cNvPr>
            <p:cNvSpPr>
              <a:spLocks noChangeShapeType="1"/>
            </p:cNvSpPr>
            <p:nvPr/>
          </p:nvSpPr>
          <p:spPr bwMode="auto">
            <a:xfrm>
              <a:off x="5273139" y="5507239"/>
              <a:ext cx="29035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98CECDF8-D246-4049-B950-BA60CB64C4FE}"/>
              </a:ext>
            </a:extLst>
          </p:cNvPr>
          <p:cNvGrpSpPr/>
          <p:nvPr/>
        </p:nvGrpSpPr>
        <p:grpSpPr>
          <a:xfrm>
            <a:off x="1859796" y="4491239"/>
            <a:ext cx="2821206" cy="1349375"/>
            <a:chOff x="1859796" y="4491239"/>
            <a:chExt cx="2821206" cy="1349375"/>
          </a:xfrm>
        </p:grpSpPr>
        <p:sp>
          <p:nvSpPr>
            <p:cNvPr id="53" name="Freeform 9">
              <a:extLst>
                <a:ext uri="{FF2B5EF4-FFF2-40B4-BE49-F238E27FC236}">
                  <a16:creationId xmlns:a16="http://schemas.microsoft.com/office/drawing/2014/main" id="{5AA1EA36-A375-E043-A8A6-573B3CDB17AB}"/>
                </a:ext>
              </a:extLst>
            </p:cNvPr>
            <p:cNvSpPr>
              <a:spLocks/>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26">
              <a:extLst>
                <a:ext uri="{FF2B5EF4-FFF2-40B4-BE49-F238E27FC236}">
                  <a16:creationId xmlns:a16="http://schemas.microsoft.com/office/drawing/2014/main" id="{C0C2767A-6838-D340-B9F9-D72D920A7DC7}"/>
                </a:ext>
              </a:extLst>
            </p:cNvPr>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27">
              <a:extLst>
                <a:ext uri="{FF2B5EF4-FFF2-40B4-BE49-F238E27FC236}">
                  <a16:creationId xmlns:a16="http://schemas.microsoft.com/office/drawing/2014/main" id="{28A57471-B5B0-D741-A10E-89210112FB35}"/>
                </a:ext>
              </a:extLst>
            </p:cNvPr>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8">
              <a:extLst>
                <a:ext uri="{FF2B5EF4-FFF2-40B4-BE49-F238E27FC236}">
                  <a16:creationId xmlns:a16="http://schemas.microsoft.com/office/drawing/2014/main" id="{5E70559D-E25D-834D-BB11-04C3EEB77E6D}"/>
                </a:ext>
              </a:extLst>
            </p:cNvPr>
            <p:cNvSpPr>
              <a:spLocks noChangeShapeType="1"/>
            </p:cNvSpPr>
            <p:nvPr/>
          </p:nvSpPr>
          <p:spPr bwMode="auto">
            <a:xfrm>
              <a:off x="2601377" y="5572327"/>
              <a:ext cx="1557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2" name="Group 31">
            <a:extLst>
              <a:ext uri="{FF2B5EF4-FFF2-40B4-BE49-F238E27FC236}">
                <a16:creationId xmlns:a16="http://schemas.microsoft.com/office/drawing/2014/main" id="{81C031FC-110D-E943-BFA4-8F8C747060C6}"/>
              </a:ext>
            </a:extLst>
          </p:cNvPr>
          <p:cNvGrpSpPr>
            <a:grpSpLocks/>
          </p:cNvGrpSpPr>
          <p:nvPr/>
        </p:nvGrpSpPr>
        <p:grpSpPr bwMode="auto">
          <a:xfrm>
            <a:off x="6643152" y="4329314"/>
            <a:ext cx="1117600" cy="823913"/>
            <a:chOff x="4156" y="2812"/>
            <a:chExt cx="704" cy="519"/>
          </a:xfrm>
        </p:grpSpPr>
        <p:sp>
          <p:nvSpPr>
            <p:cNvPr id="83" name="Oval 32">
              <a:extLst>
                <a:ext uri="{FF2B5EF4-FFF2-40B4-BE49-F238E27FC236}">
                  <a16:creationId xmlns:a16="http://schemas.microsoft.com/office/drawing/2014/main" id="{DBC13DE2-6448-6042-A76F-1AA9FA583930}"/>
                </a:ext>
              </a:extLst>
            </p:cNvPr>
            <p:cNvSpPr>
              <a:spLocks noChangeArrowheads="1"/>
            </p:cNvSpPr>
            <p:nvPr/>
          </p:nvSpPr>
          <p:spPr bwMode="auto">
            <a:xfrm>
              <a:off x="4242" y="2812"/>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4" name="Text Box 33">
              <a:extLst>
                <a:ext uri="{FF2B5EF4-FFF2-40B4-BE49-F238E27FC236}">
                  <a16:creationId xmlns:a16="http://schemas.microsoft.com/office/drawing/2014/main" id="{E29BDAD6-5FEC-F24F-BE6F-CD21C3CA8FB1}"/>
                </a:ext>
              </a:extLst>
            </p:cNvPr>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85" name="Group 34">
            <a:extLst>
              <a:ext uri="{FF2B5EF4-FFF2-40B4-BE49-F238E27FC236}">
                <a16:creationId xmlns:a16="http://schemas.microsoft.com/office/drawing/2014/main" id="{A719D103-2F81-5E46-A5A0-A41FEB02DBAE}"/>
              </a:ext>
            </a:extLst>
          </p:cNvPr>
          <p:cNvGrpSpPr>
            <a:grpSpLocks/>
          </p:cNvGrpSpPr>
          <p:nvPr/>
        </p:nvGrpSpPr>
        <p:grpSpPr bwMode="auto">
          <a:xfrm>
            <a:off x="4453989" y="4275339"/>
            <a:ext cx="1046163" cy="823913"/>
            <a:chOff x="4916" y="3266"/>
            <a:chExt cx="659" cy="519"/>
          </a:xfrm>
        </p:grpSpPr>
        <p:sp>
          <p:nvSpPr>
            <p:cNvPr id="86" name="Oval 35">
              <a:extLst>
                <a:ext uri="{FF2B5EF4-FFF2-40B4-BE49-F238E27FC236}">
                  <a16:creationId xmlns:a16="http://schemas.microsoft.com/office/drawing/2014/main" id="{452B4C18-F351-424F-9F61-578D01454D2C}"/>
                </a:ext>
              </a:extLst>
            </p:cNvPr>
            <p:cNvSpPr>
              <a:spLocks noChangeArrowheads="1"/>
            </p:cNvSpPr>
            <p:nvPr/>
          </p:nvSpPr>
          <p:spPr bwMode="auto">
            <a:xfrm>
              <a:off x="4957" y="3266"/>
              <a:ext cx="567" cy="519"/>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36">
              <a:extLst>
                <a:ext uri="{FF2B5EF4-FFF2-40B4-BE49-F238E27FC236}">
                  <a16:creationId xmlns:a16="http://schemas.microsoft.com/office/drawing/2014/main" id="{6D1F24C4-2629-794A-B55E-60C945FDCEA3}"/>
                </a:ext>
              </a:extLst>
            </p:cNvPr>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1A5D53C9-4BB8-5043-8DC5-F0E5CF4CABAD}"/>
              </a:ext>
            </a:extLst>
          </p:cNvPr>
          <p:cNvGrpSpPr/>
          <p:nvPr/>
        </p:nvGrpSpPr>
        <p:grpSpPr>
          <a:xfrm>
            <a:off x="7340064" y="2989464"/>
            <a:ext cx="3184984" cy="1470025"/>
            <a:chOff x="7340064" y="2989464"/>
            <a:chExt cx="3184984" cy="1470025"/>
          </a:xfrm>
        </p:grpSpPr>
        <p:sp>
          <p:nvSpPr>
            <p:cNvPr id="71" name="Freeform 20">
              <a:extLst>
                <a:ext uri="{FF2B5EF4-FFF2-40B4-BE49-F238E27FC236}">
                  <a16:creationId xmlns:a16="http://schemas.microsoft.com/office/drawing/2014/main" id="{9CD05C47-D1BA-A640-9C82-600A98940CDA}"/>
                </a:ext>
              </a:extLst>
            </p:cNvPr>
            <p:cNvSpPr>
              <a:spLocks/>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Text Box 24">
              <a:extLst>
                <a:ext uri="{FF2B5EF4-FFF2-40B4-BE49-F238E27FC236}">
                  <a16:creationId xmlns:a16="http://schemas.microsoft.com/office/drawing/2014/main" id="{F253FA80-34F7-E440-9662-0A8A9E206D8C}"/>
                </a:ext>
              </a:extLst>
            </p:cNvPr>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76" name="Line 25">
              <a:extLst>
                <a:ext uri="{FF2B5EF4-FFF2-40B4-BE49-F238E27FC236}">
                  <a16:creationId xmlns:a16="http://schemas.microsoft.com/office/drawing/2014/main" id="{66DBD07B-79D8-0F4A-A6FF-59EB09F7736C}"/>
                </a:ext>
              </a:extLst>
            </p:cNvPr>
            <p:cNvSpPr>
              <a:spLocks noChangeShapeType="1"/>
            </p:cNvSpPr>
            <p:nvPr/>
          </p:nvSpPr>
          <p:spPr bwMode="auto">
            <a:xfrm>
              <a:off x="7611527" y="411341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7">
              <a:extLst>
                <a:ext uri="{FF2B5EF4-FFF2-40B4-BE49-F238E27FC236}">
                  <a16:creationId xmlns:a16="http://schemas.microsoft.com/office/drawing/2014/main" id="{3EF62ED3-CC68-F04E-85DE-74B808ECDB5D}"/>
                </a:ext>
              </a:extLst>
            </p:cNvPr>
            <p:cNvSpPr txBox="1">
              <a:spLocks noChangeArrowheads="1"/>
            </p:cNvSpPr>
            <p:nvPr/>
          </p:nvSpPr>
          <p:spPr bwMode="auto">
            <a:xfrm>
              <a:off x="7994114" y="412293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0" name="Group 9">
            <a:extLst>
              <a:ext uri="{FF2B5EF4-FFF2-40B4-BE49-F238E27FC236}">
                <a16:creationId xmlns:a16="http://schemas.microsoft.com/office/drawing/2014/main" id="{41D39DAE-4584-FA45-975F-927834C99F4E}"/>
              </a:ext>
            </a:extLst>
          </p:cNvPr>
          <p:cNvGrpSpPr/>
          <p:nvPr/>
        </p:nvGrpSpPr>
        <p:grpSpPr>
          <a:xfrm>
            <a:off x="768495" y="3049789"/>
            <a:ext cx="3918857" cy="1284288"/>
            <a:chOff x="768495" y="3049789"/>
            <a:chExt cx="3918857" cy="1284288"/>
          </a:xfrm>
        </p:grpSpPr>
        <p:sp>
          <p:nvSpPr>
            <p:cNvPr id="69" name="Freeform 18">
              <a:extLst>
                <a:ext uri="{FF2B5EF4-FFF2-40B4-BE49-F238E27FC236}">
                  <a16:creationId xmlns:a16="http://schemas.microsoft.com/office/drawing/2014/main" id="{E4C63A38-513E-6D46-AD73-8B315DEB4A90}"/>
                </a:ext>
              </a:extLst>
            </p:cNvPr>
            <p:cNvSpPr>
              <a:spLocks/>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9">
              <a:extLst>
                <a:ext uri="{FF2B5EF4-FFF2-40B4-BE49-F238E27FC236}">
                  <a16:creationId xmlns:a16="http://schemas.microsoft.com/office/drawing/2014/main" id="{10C84F04-9916-C447-98C1-9B431D5078A3}"/>
                </a:ext>
              </a:extLst>
            </p:cNvPr>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1" name="Line 30">
              <a:extLst>
                <a:ext uri="{FF2B5EF4-FFF2-40B4-BE49-F238E27FC236}">
                  <a16:creationId xmlns:a16="http://schemas.microsoft.com/office/drawing/2014/main" id="{3CE13E4F-EE16-CD4F-B855-807B9A4D3AC5}"/>
                </a:ext>
              </a:extLst>
            </p:cNvPr>
            <p:cNvSpPr>
              <a:spLocks noChangeShapeType="1"/>
            </p:cNvSpPr>
            <p:nvPr/>
          </p:nvSpPr>
          <p:spPr bwMode="auto">
            <a:xfrm>
              <a:off x="2572802" y="3983239"/>
              <a:ext cx="17383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Text Box 38">
              <a:extLst>
                <a:ext uri="{FF2B5EF4-FFF2-40B4-BE49-F238E27FC236}">
                  <a16:creationId xmlns:a16="http://schemas.microsoft.com/office/drawing/2014/main" id="{82E244E2-C5AE-4445-BF1E-C90A2091B07F}"/>
                </a:ext>
              </a:extLst>
            </p:cNvPr>
            <p:cNvSpPr txBox="1">
              <a:spLocks noChangeArrowheads="1"/>
            </p:cNvSpPr>
            <p:nvPr/>
          </p:nvSpPr>
          <p:spPr bwMode="auto">
            <a:xfrm>
              <a:off x="3144302" y="3997527"/>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46" name="Slide Number Placeholder 2">
            <a:extLst>
              <a:ext uri="{FF2B5EF4-FFF2-40B4-BE49-F238E27FC236}">
                <a16:creationId xmlns:a16="http://schemas.microsoft.com/office/drawing/2014/main" id="{B69BA466-748A-4F41-808A-2B33C515BE9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47</a:t>
            </a:fld>
            <a:endParaRPr lang="en-US" dirty="0"/>
          </a:p>
        </p:txBody>
      </p:sp>
    </p:spTree>
    <p:extLst>
      <p:ext uri="{BB962C8B-B14F-4D97-AF65-F5344CB8AC3E}">
        <p14:creationId xmlns:p14="http://schemas.microsoft.com/office/powerpoint/2010/main" val="6410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rdt2.1: receiver, handling garbled ACK/NAKs</a:t>
            </a:r>
            <a:endParaRPr lang="en-US" sz="4400" dirty="0"/>
          </a:p>
        </p:txBody>
      </p:sp>
      <p:grpSp>
        <p:nvGrpSpPr>
          <p:cNvPr id="138" name="Group 3">
            <a:extLst>
              <a:ext uri="{FF2B5EF4-FFF2-40B4-BE49-F238E27FC236}">
                <a16:creationId xmlns:a16="http://schemas.microsoft.com/office/drawing/2014/main" id="{C1CD05A1-04E4-FC48-B0C5-45F2AACDECEF}"/>
              </a:ext>
            </a:extLst>
          </p:cNvPr>
          <p:cNvGrpSpPr>
            <a:grpSpLocks/>
          </p:cNvGrpSpPr>
          <p:nvPr/>
        </p:nvGrpSpPr>
        <p:grpSpPr bwMode="auto">
          <a:xfrm>
            <a:off x="4764244" y="3345999"/>
            <a:ext cx="817563" cy="795338"/>
            <a:chOff x="963" y="1131"/>
            <a:chExt cx="515" cy="501"/>
          </a:xfrm>
        </p:grpSpPr>
        <p:sp>
          <p:nvSpPr>
            <p:cNvPr id="139" name="Oval 4">
              <a:extLst>
                <a:ext uri="{FF2B5EF4-FFF2-40B4-BE49-F238E27FC236}">
                  <a16:creationId xmlns:a16="http://schemas.microsoft.com/office/drawing/2014/main" id="{1AA1B3B3-9BE5-B941-861C-6A95AE615AE0}"/>
                </a:ext>
              </a:extLst>
            </p:cNvPr>
            <p:cNvSpPr>
              <a:spLocks noChangeArrowheads="1"/>
            </p:cNvSpPr>
            <p:nvPr/>
          </p:nvSpPr>
          <p:spPr bwMode="auto">
            <a:xfrm>
              <a:off x="963" y="1131"/>
              <a:ext cx="490"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Text Box 5">
              <a:extLst>
                <a:ext uri="{FF2B5EF4-FFF2-40B4-BE49-F238E27FC236}">
                  <a16:creationId xmlns:a16="http://schemas.microsoft.com/office/drawing/2014/main" id="{E4E7D8C2-369B-AA4D-BFEC-61A1CB9BBDF5}"/>
                </a:ext>
              </a:extLst>
            </p:cNvPr>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41" name="Line 6">
            <a:extLst>
              <a:ext uri="{FF2B5EF4-FFF2-40B4-BE49-F238E27FC236}">
                <a16:creationId xmlns:a16="http://schemas.microsoft.com/office/drawing/2014/main" id="{8BBFC15E-678E-0147-A56E-4A3A32B91FBE}"/>
              </a:ext>
            </a:extLst>
          </p:cNvPr>
          <p:cNvSpPr>
            <a:spLocks noChangeShapeType="1"/>
          </p:cNvSpPr>
          <p:nvPr/>
        </p:nvSpPr>
        <p:spPr bwMode="auto">
          <a:xfrm>
            <a:off x="4600732" y="2276024"/>
            <a:ext cx="419100" cy="1079500"/>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E6FABB75-14DE-C74F-9D57-A9DEB7587596}"/>
              </a:ext>
            </a:extLst>
          </p:cNvPr>
          <p:cNvGrpSpPr/>
          <p:nvPr/>
        </p:nvGrpSpPr>
        <p:grpSpPr>
          <a:xfrm>
            <a:off x="4688044" y="4161974"/>
            <a:ext cx="3862388" cy="2187575"/>
            <a:chOff x="4688044" y="4161974"/>
            <a:chExt cx="3862388" cy="2187575"/>
          </a:xfrm>
        </p:grpSpPr>
        <p:sp>
          <p:nvSpPr>
            <p:cNvPr id="146" name="Freeform 11">
              <a:extLst>
                <a:ext uri="{FF2B5EF4-FFF2-40B4-BE49-F238E27FC236}">
                  <a16:creationId xmlns:a16="http://schemas.microsoft.com/office/drawing/2014/main" id="{57F6D8C5-C177-EA4A-8A0D-C9ECA2E44CD8}"/>
                </a:ext>
              </a:extLst>
            </p:cNvPr>
            <p:cNvSpPr>
              <a:spLocks/>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Text Box 12">
              <a:extLst>
                <a:ext uri="{FF2B5EF4-FFF2-40B4-BE49-F238E27FC236}">
                  <a16:creationId xmlns:a16="http://schemas.microsoft.com/office/drawing/2014/main" id="{39FBA62B-425E-884D-B8D0-53837C7194C3}"/>
                </a:ext>
              </a:extLst>
            </p:cNvPr>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8" name="Line 13">
              <a:extLst>
                <a:ext uri="{FF2B5EF4-FFF2-40B4-BE49-F238E27FC236}">
                  <a16:creationId xmlns:a16="http://schemas.microsoft.com/office/drawing/2014/main" id="{1082C30A-F447-2048-A881-DB90328221D2}"/>
                </a:ext>
              </a:extLst>
            </p:cNvPr>
            <p:cNvSpPr>
              <a:spLocks noChangeShapeType="1"/>
            </p:cNvSpPr>
            <p:nvPr/>
          </p:nvSpPr>
          <p:spPr bwMode="auto">
            <a:xfrm>
              <a:off x="4754719" y="5300212"/>
              <a:ext cx="28987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Text Box 14">
              <a:extLst>
                <a:ext uri="{FF2B5EF4-FFF2-40B4-BE49-F238E27FC236}">
                  <a16:creationId xmlns:a16="http://schemas.microsoft.com/office/drawing/2014/main" id="{29182A79-7B96-1B4E-B5FE-E02DEA7CEAB7}"/>
                </a:ext>
              </a:extLst>
            </p:cNvPr>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50" name="Group 15">
            <a:extLst>
              <a:ext uri="{FF2B5EF4-FFF2-40B4-BE49-F238E27FC236}">
                <a16:creationId xmlns:a16="http://schemas.microsoft.com/office/drawing/2014/main" id="{A479FFEA-FE33-2B4E-8918-3A674DE0585E}"/>
              </a:ext>
            </a:extLst>
          </p:cNvPr>
          <p:cNvGrpSpPr>
            <a:grpSpLocks/>
          </p:cNvGrpSpPr>
          <p:nvPr/>
        </p:nvGrpSpPr>
        <p:grpSpPr bwMode="auto">
          <a:xfrm>
            <a:off x="6462869" y="3380924"/>
            <a:ext cx="825500" cy="796925"/>
            <a:chOff x="4398" y="3133"/>
            <a:chExt cx="520" cy="502"/>
          </a:xfrm>
        </p:grpSpPr>
        <p:sp>
          <p:nvSpPr>
            <p:cNvPr id="151" name="Oval 16">
              <a:extLst>
                <a:ext uri="{FF2B5EF4-FFF2-40B4-BE49-F238E27FC236}">
                  <a16:creationId xmlns:a16="http://schemas.microsoft.com/office/drawing/2014/main" id="{6D36849B-325C-BB44-97CF-6F19DE4D9B84}"/>
                </a:ext>
              </a:extLst>
            </p:cNvPr>
            <p:cNvSpPr>
              <a:spLocks noChangeArrowheads="1"/>
            </p:cNvSpPr>
            <p:nvPr/>
          </p:nvSpPr>
          <p:spPr bwMode="auto">
            <a:xfrm>
              <a:off x="4398" y="3133"/>
              <a:ext cx="507" cy="502"/>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2" name="Text Box 17">
              <a:extLst>
                <a:ext uri="{FF2B5EF4-FFF2-40B4-BE49-F238E27FC236}">
                  <a16:creationId xmlns:a16="http://schemas.microsoft.com/office/drawing/2014/main" id="{B8F092A3-F065-5542-858A-5CCD8650616E}"/>
                </a:ext>
              </a:extLst>
            </p:cNvPr>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FB3EE5B1-79C6-6A42-B7CC-0473574A8080}"/>
              </a:ext>
            </a:extLst>
          </p:cNvPr>
          <p:cNvGrpSpPr/>
          <p:nvPr/>
        </p:nvGrpSpPr>
        <p:grpSpPr>
          <a:xfrm>
            <a:off x="4849969" y="1277487"/>
            <a:ext cx="3981450" cy="2101850"/>
            <a:chOff x="4849969" y="1277487"/>
            <a:chExt cx="3981450" cy="2101850"/>
          </a:xfrm>
        </p:grpSpPr>
        <p:sp>
          <p:nvSpPr>
            <p:cNvPr id="142" name="Freeform 7">
              <a:extLst>
                <a:ext uri="{FF2B5EF4-FFF2-40B4-BE49-F238E27FC236}">
                  <a16:creationId xmlns:a16="http://schemas.microsoft.com/office/drawing/2014/main" id="{5956BEBC-4701-3244-B0E2-D13AA47CCD93}"/>
                </a:ext>
              </a:extLst>
            </p:cNvPr>
            <p:cNvSpPr>
              <a:spLocks/>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F2A2B9E-82C1-DF40-942B-E0130357CCCD}"/>
                </a:ext>
              </a:extLst>
            </p:cNvPr>
            <p:cNvGrpSpPr/>
            <p:nvPr/>
          </p:nvGrpSpPr>
          <p:grpSpPr>
            <a:xfrm>
              <a:off x="4849969" y="1277487"/>
              <a:ext cx="3981450" cy="1231900"/>
              <a:chOff x="4849969" y="1277487"/>
              <a:chExt cx="3981450" cy="1231900"/>
            </a:xfrm>
          </p:grpSpPr>
          <p:sp>
            <p:nvSpPr>
              <p:cNvPr id="154" name="Text Box 19">
                <a:extLst>
                  <a:ext uri="{FF2B5EF4-FFF2-40B4-BE49-F238E27FC236}">
                    <a16:creationId xmlns:a16="http://schemas.microsoft.com/office/drawing/2014/main" id="{CCF30C45-BBF0-FD4D-9104-16CC43E990C6}"/>
                  </a:ext>
                </a:extLst>
              </p:cNvPr>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5" name="Line 20">
                <a:extLst>
                  <a:ext uri="{FF2B5EF4-FFF2-40B4-BE49-F238E27FC236}">
                    <a16:creationId xmlns:a16="http://schemas.microsoft.com/office/drawing/2014/main" id="{C92F6C31-A846-0748-B2A3-BB4C9B51951C}"/>
                  </a:ext>
                </a:extLst>
              </p:cNvPr>
              <p:cNvSpPr>
                <a:spLocks noChangeShapeType="1"/>
              </p:cNvSpPr>
              <p:nvPr/>
            </p:nvSpPr>
            <p:spPr bwMode="auto">
              <a:xfrm>
                <a:off x="4959507" y="1847399"/>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Text Box 21">
                <a:extLst>
                  <a:ext uri="{FF2B5EF4-FFF2-40B4-BE49-F238E27FC236}">
                    <a16:creationId xmlns:a16="http://schemas.microsoft.com/office/drawing/2014/main" id="{2563B9BF-FC09-7947-B99A-A4DD70E1D75B}"/>
                  </a:ext>
                </a:extLst>
              </p:cNvPr>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02B61178-E4F0-604F-AB5E-F5831FB7128A}"/>
              </a:ext>
            </a:extLst>
          </p:cNvPr>
          <p:cNvGrpSpPr/>
          <p:nvPr/>
        </p:nvGrpSpPr>
        <p:grpSpPr>
          <a:xfrm>
            <a:off x="7162957" y="2655437"/>
            <a:ext cx="3706812" cy="1181100"/>
            <a:chOff x="7162957" y="2655437"/>
            <a:chExt cx="3706812" cy="1181100"/>
          </a:xfrm>
        </p:grpSpPr>
        <p:sp>
          <p:nvSpPr>
            <p:cNvPr id="143" name="Text Box 8">
              <a:extLst>
                <a:ext uri="{FF2B5EF4-FFF2-40B4-BE49-F238E27FC236}">
                  <a16:creationId xmlns:a16="http://schemas.microsoft.com/office/drawing/2014/main" id="{A21CD6E7-B2BE-A349-915D-B57A67904863}"/>
                </a:ext>
              </a:extLst>
            </p:cNvPr>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3" name="Freeform 18">
              <a:extLst>
                <a:ext uri="{FF2B5EF4-FFF2-40B4-BE49-F238E27FC236}">
                  <a16:creationId xmlns:a16="http://schemas.microsoft.com/office/drawing/2014/main" id="{3D087F38-543B-C34D-B7BE-6B89BE2E7B5B}"/>
                </a:ext>
              </a:extLst>
            </p:cNvPr>
            <p:cNvSpPr>
              <a:spLocks/>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8" name="Text Box 23">
              <a:extLst>
                <a:ext uri="{FF2B5EF4-FFF2-40B4-BE49-F238E27FC236}">
                  <a16:creationId xmlns:a16="http://schemas.microsoft.com/office/drawing/2014/main" id="{DDF68430-2E9C-884F-8086-CA60927C1761}"/>
                </a:ext>
              </a:extLst>
            </p:cNvPr>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Line 24">
              <a:extLst>
                <a:ext uri="{FF2B5EF4-FFF2-40B4-BE49-F238E27FC236}">
                  <a16:creationId xmlns:a16="http://schemas.microsoft.com/office/drawing/2014/main" id="{D2CC787C-2255-A845-AD3E-70CEB47CFB2A}"/>
                </a:ext>
              </a:extLst>
            </p:cNvPr>
            <p:cNvSpPr>
              <a:spLocks noChangeShapeType="1"/>
            </p:cNvSpPr>
            <p:nvPr/>
          </p:nvSpPr>
          <p:spPr bwMode="auto">
            <a:xfrm>
              <a:off x="7931307" y="2966587"/>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576F6D3B-6D30-394F-ADF3-836AA573CD16}"/>
              </a:ext>
            </a:extLst>
          </p:cNvPr>
          <p:cNvGrpSpPr/>
          <p:nvPr/>
        </p:nvGrpSpPr>
        <p:grpSpPr>
          <a:xfrm>
            <a:off x="7186769" y="3665087"/>
            <a:ext cx="3554413" cy="1162050"/>
            <a:chOff x="7186769" y="3665087"/>
            <a:chExt cx="3554413" cy="1162050"/>
          </a:xfrm>
        </p:grpSpPr>
        <p:sp>
          <p:nvSpPr>
            <p:cNvPr id="144" name="Text Box 9">
              <a:extLst>
                <a:ext uri="{FF2B5EF4-FFF2-40B4-BE49-F238E27FC236}">
                  <a16:creationId xmlns:a16="http://schemas.microsoft.com/office/drawing/2014/main" id="{863BE306-B92E-0D41-8022-3AC94A1F0327}"/>
                </a:ext>
              </a:extLst>
            </p:cNvPr>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has_seq0(rcvpkt)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5" name="Line 10">
              <a:extLst>
                <a:ext uri="{FF2B5EF4-FFF2-40B4-BE49-F238E27FC236}">
                  <a16:creationId xmlns:a16="http://schemas.microsoft.com/office/drawing/2014/main" id="{4D8DB833-9730-9A45-AE05-260A7F50D391}"/>
                </a:ext>
              </a:extLst>
            </p:cNvPr>
            <p:cNvSpPr>
              <a:spLocks noChangeShapeType="1"/>
            </p:cNvSpPr>
            <p:nvPr/>
          </p:nvSpPr>
          <p:spPr bwMode="auto">
            <a:xfrm>
              <a:off x="7929719" y="4363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Freeform 22">
              <a:extLst>
                <a:ext uri="{FF2B5EF4-FFF2-40B4-BE49-F238E27FC236}">
                  <a16:creationId xmlns:a16="http://schemas.microsoft.com/office/drawing/2014/main" id="{44226EF2-4DB5-4A44-84C3-50A9A97F405E}"/>
                </a:ext>
              </a:extLst>
            </p:cNvPr>
            <p:cNvSpPr>
              <a:spLocks/>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0" name="Text Box 25">
              <a:extLst>
                <a:ext uri="{FF2B5EF4-FFF2-40B4-BE49-F238E27FC236}">
                  <a16:creationId xmlns:a16="http://schemas.microsoft.com/office/drawing/2014/main" id="{389C4316-C6A1-6149-8DFC-130B841DAC29}"/>
                </a:ext>
              </a:extLst>
            </p:cNvPr>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B8256823-0B67-DD4E-A7B9-605255FA34C2}"/>
              </a:ext>
            </a:extLst>
          </p:cNvPr>
          <p:cNvGrpSpPr/>
          <p:nvPr/>
        </p:nvGrpSpPr>
        <p:grpSpPr>
          <a:xfrm>
            <a:off x="1919444" y="3633337"/>
            <a:ext cx="2971800" cy="1150937"/>
            <a:chOff x="1919444" y="3633337"/>
            <a:chExt cx="2971800" cy="1150937"/>
          </a:xfrm>
        </p:grpSpPr>
        <p:sp>
          <p:nvSpPr>
            <p:cNvPr id="161" name="Text Box 26">
              <a:extLst>
                <a:ext uri="{FF2B5EF4-FFF2-40B4-BE49-F238E27FC236}">
                  <a16:creationId xmlns:a16="http://schemas.microsoft.com/office/drawing/2014/main" id="{ACB1E596-56BD-034F-BB66-4DA583949941}"/>
                </a:ext>
              </a:extLst>
            </p:cNvPr>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not corrupt(rcvpkt) &amp;&amp;</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has_seq1(rcvpkt)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2" name="Line 27">
              <a:extLst>
                <a:ext uri="{FF2B5EF4-FFF2-40B4-BE49-F238E27FC236}">
                  <a16:creationId xmlns:a16="http://schemas.microsoft.com/office/drawing/2014/main" id="{67A0F00F-84BF-E042-8147-9C34AABEE9CA}"/>
                </a:ext>
              </a:extLst>
            </p:cNvPr>
            <p:cNvSpPr>
              <a:spLocks noChangeShapeType="1"/>
            </p:cNvSpPr>
            <p:nvPr/>
          </p:nvSpPr>
          <p:spPr bwMode="auto">
            <a:xfrm>
              <a:off x="2003582" y="4352474"/>
              <a:ext cx="19383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Text Box 30">
              <a:extLst>
                <a:ext uri="{FF2B5EF4-FFF2-40B4-BE49-F238E27FC236}">
                  <a16:creationId xmlns:a16="http://schemas.microsoft.com/office/drawing/2014/main" id="{2795743C-B771-D245-AED8-771117828B64}"/>
                </a:ext>
              </a:extLst>
            </p:cNvPr>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make_pkt(ACK,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Freeform 32">
              <a:extLst>
                <a:ext uri="{FF2B5EF4-FFF2-40B4-BE49-F238E27FC236}">
                  <a16:creationId xmlns:a16="http://schemas.microsoft.com/office/drawing/2014/main" id="{1E683D9A-8417-BA48-A53B-EEFB96D0B5CE}"/>
                </a:ext>
              </a:extLst>
            </p:cNvPr>
            <p:cNvSpPr>
              <a:spLocks/>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8D1AF017-5F2C-A146-BF02-EC8C570DCE87}"/>
              </a:ext>
            </a:extLst>
          </p:cNvPr>
          <p:cNvGrpSpPr/>
          <p:nvPr/>
        </p:nvGrpSpPr>
        <p:grpSpPr>
          <a:xfrm>
            <a:off x="1867057" y="2591937"/>
            <a:ext cx="3087687" cy="1257300"/>
            <a:chOff x="1867057" y="2591937"/>
            <a:chExt cx="3087687" cy="1257300"/>
          </a:xfrm>
        </p:grpSpPr>
        <p:sp>
          <p:nvSpPr>
            <p:cNvPr id="163" name="Text Box 28">
              <a:extLst>
                <a:ext uri="{FF2B5EF4-FFF2-40B4-BE49-F238E27FC236}">
                  <a16:creationId xmlns:a16="http://schemas.microsoft.com/office/drawing/2014/main" id="{9D2A8CCC-BEB9-A242-89C2-1A10D7FDB422}"/>
                </a:ext>
              </a:extLst>
            </p:cNvPr>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4" name="Line 29">
              <a:extLst>
                <a:ext uri="{FF2B5EF4-FFF2-40B4-BE49-F238E27FC236}">
                  <a16:creationId xmlns:a16="http://schemas.microsoft.com/office/drawing/2014/main" id="{78EDC414-17DA-964B-A17F-A1BDC2DCE547}"/>
                </a:ext>
              </a:extLst>
            </p:cNvPr>
            <p:cNvSpPr>
              <a:spLocks noChangeShapeType="1"/>
            </p:cNvSpPr>
            <p:nvPr/>
          </p:nvSpPr>
          <p:spPr bwMode="auto">
            <a:xfrm>
              <a:off x="2005169" y="2966587"/>
              <a:ext cx="19383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Text Box 31">
              <a:extLst>
                <a:ext uri="{FF2B5EF4-FFF2-40B4-BE49-F238E27FC236}">
                  <a16:creationId xmlns:a16="http://schemas.microsoft.com/office/drawing/2014/main" id="{CAC3A516-419E-4F4A-95ED-4CF413F4D203}"/>
                </a:ext>
              </a:extLst>
            </p:cNvPr>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make_pkt(NAK,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8" name="Freeform 33">
              <a:extLst>
                <a:ext uri="{FF2B5EF4-FFF2-40B4-BE49-F238E27FC236}">
                  <a16:creationId xmlns:a16="http://schemas.microsoft.com/office/drawing/2014/main" id="{C9A1B12C-9183-8C4D-9DF0-A7E0C472A15B}"/>
                </a:ext>
              </a:extLst>
            </p:cNvPr>
            <p:cNvSpPr>
              <a:spLocks/>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41" name="Slide Number Placeholder 2">
            <a:extLst>
              <a:ext uri="{FF2B5EF4-FFF2-40B4-BE49-F238E27FC236}">
                <a16:creationId xmlns:a16="http://schemas.microsoft.com/office/drawing/2014/main" id="{AEE3DD85-1A48-8443-9ED5-CEDD24C7FA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48</a:t>
            </a:fld>
            <a:endParaRPr lang="en-US" dirty="0"/>
          </a:p>
        </p:txBody>
      </p:sp>
    </p:spTree>
    <p:extLst>
      <p:ext uri="{BB962C8B-B14F-4D97-AF65-F5344CB8AC3E}">
        <p14:creationId xmlns:p14="http://schemas.microsoft.com/office/powerpoint/2010/main" val="34543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a:extLst>
              <a:ext uri="{FF2B5EF4-FFF2-40B4-BE49-F238E27FC236}">
                <a16:creationId xmlns:a16="http://schemas.microsoft.com/office/drawing/2014/main" id="{4DBF4802-B282-F141-BA7A-BF4F98FB2E8F}"/>
              </a:ext>
            </a:extLst>
          </p:cNvPr>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added to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(0,1) will suffice.  Why?</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must check if received ACK/NAK corrupted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twice as many states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remember” whether “expected” pkt should have seq # of 0 or 1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5" name="Rectangle 4">
            <a:extLst>
              <a:ext uri="{FF2B5EF4-FFF2-40B4-BE49-F238E27FC236}">
                <a16:creationId xmlns:a16="http://schemas.microsoft.com/office/drawing/2014/main" id="{BEBB060B-A254-E240-9526-00C3EB96E136}"/>
              </a:ext>
            </a:extLst>
          </p:cNvPr>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p>
        </p:txBody>
      </p:sp>
      <p:sp>
        <p:nvSpPr>
          <p:cNvPr id="5" name="Slide Number Placeholder 2">
            <a:extLst>
              <a:ext uri="{FF2B5EF4-FFF2-40B4-BE49-F238E27FC236}">
                <a16:creationId xmlns:a16="http://schemas.microsoft.com/office/drawing/2014/main" id="{ADBE880F-C2E4-0642-AE62-E70C2E89903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49</a:t>
            </a:fld>
            <a:endParaRPr lang="en-US" dirty="0"/>
          </a:p>
        </p:txBody>
      </p:sp>
    </p:spTree>
    <p:extLst>
      <p:ext uri="{BB962C8B-B14F-4D97-AF65-F5344CB8AC3E}">
        <p14:creationId xmlns:p14="http://schemas.microsoft.com/office/powerpoint/2010/main" val="39640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02363" y="1523857"/>
            <a:ext cx="523091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network layer: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 xmlns:a14="http://schemas.microsoft.com/office/drawing/2010/main"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87844" y="4463368"/>
            <a:ext cx="5059089"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26665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7"/>
                                        </p:tgtEl>
                                        <p:attrNameLst>
                                          <p:attrName>style.visibility</p:attrName>
                                        </p:attrNameLst>
                                      </p:cBhvr>
                                      <p:to>
                                        <p:strVal val="visible"/>
                                      </p:to>
                                    </p:set>
                                    <p:animEffect transition="in" filter="dissolve">
                                      <p:cBhvr>
                                        <p:cTn id="11"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a:extLst>
              <a:ext uri="{FF2B5EF4-FFF2-40B4-BE49-F238E27FC236}">
                <a16:creationId xmlns:a16="http://schemas.microsoft.com/office/drawing/2014/main" id="{1BA8C5E8-28A5-424A-B91B-D36BE3AFCEC5}"/>
              </a:ext>
            </a:extLst>
          </p:cNvPr>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p>
          <a:p>
            <a:pPr marL="808038" marR="0" lvl="1" indent="-2190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60375" marR="0" lvl="0" indent="-2809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1719ED-B423-3644-A6E8-F9BF7FA75BB0}"/>
              </a:ext>
            </a:extLst>
          </p:cNvPr>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p>
        </p:txBody>
      </p:sp>
      <p:sp>
        <p:nvSpPr>
          <p:cNvPr id="5" name="Slide Number Placeholder 2">
            <a:extLst>
              <a:ext uri="{FF2B5EF4-FFF2-40B4-BE49-F238E27FC236}">
                <a16:creationId xmlns:a16="http://schemas.microsoft.com/office/drawing/2014/main" id="{27705518-50B7-6645-9746-6EF1FD05E89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50</a:t>
            </a:fld>
            <a:endParaRPr lang="en-US" dirty="0"/>
          </a:p>
        </p:txBody>
      </p:sp>
    </p:spTree>
    <p:extLst>
      <p:ext uri="{BB962C8B-B14F-4D97-AF65-F5344CB8AC3E}">
        <p14:creationId xmlns:p14="http://schemas.microsoft.com/office/powerpoint/2010/main" val="1046636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a:t>
            </a:r>
            <a:br>
              <a:rPr lang="en-US" sz="4800" dirty="0"/>
            </a:br>
            <a:r>
              <a:rPr lang="en-US" sz="4800" dirty="0"/>
              <a:t>rdt2.2: sender, receiver fragments</a:t>
            </a:r>
            <a:endParaRPr lang="en-US" sz="4400" dirty="0"/>
          </a:p>
        </p:txBody>
      </p:sp>
      <p:grpSp>
        <p:nvGrpSpPr>
          <p:cNvPr id="45" name="Group 3">
            <a:extLst>
              <a:ext uri="{FF2B5EF4-FFF2-40B4-BE49-F238E27FC236}">
                <a16:creationId xmlns:a16="http://schemas.microsoft.com/office/drawing/2014/main" id="{44C8BE99-8D47-E84F-BBFA-C24F85149C9B}"/>
              </a:ext>
            </a:extLst>
          </p:cNvPr>
          <p:cNvGrpSpPr>
            <a:grpSpLocks/>
          </p:cNvGrpSpPr>
          <p:nvPr/>
        </p:nvGrpSpPr>
        <p:grpSpPr bwMode="auto">
          <a:xfrm>
            <a:off x="3740933" y="1183947"/>
            <a:ext cx="6508750" cy="2841625"/>
            <a:chOff x="1529" y="780"/>
            <a:chExt cx="4100" cy="1790"/>
          </a:xfrm>
        </p:grpSpPr>
        <p:grpSp>
          <p:nvGrpSpPr>
            <p:cNvPr id="46" name="Group 4">
              <a:extLst>
                <a:ext uri="{FF2B5EF4-FFF2-40B4-BE49-F238E27FC236}">
                  <a16:creationId xmlns:a16="http://schemas.microsoft.com/office/drawing/2014/main" id="{B559F62B-A8CC-314C-9FFF-E4BE95186DBA}"/>
                </a:ext>
              </a:extLst>
            </p:cNvPr>
            <p:cNvGrpSpPr>
              <a:grpSpLocks/>
            </p:cNvGrpSpPr>
            <p:nvPr/>
          </p:nvGrpSpPr>
          <p:grpSpPr bwMode="auto">
            <a:xfrm>
              <a:off x="1651" y="1399"/>
              <a:ext cx="669" cy="528"/>
              <a:chOff x="1441" y="2062"/>
              <a:chExt cx="669" cy="528"/>
            </a:xfrm>
          </p:grpSpPr>
          <p:sp>
            <p:nvSpPr>
              <p:cNvPr id="63" name="Oval 5">
                <a:extLst>
                  <a:ext uri="{FF2B5EF4-FFF2-40B4-BE49-F238E27FC236}">
                    <a16:creationId xmlns:a16="http://schemas.microsoft.com/office/drawing/2014/main" id="{62508AC8-0382-1842-A725-28AD6849BC1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 name="Text Box 6">
                <a:extLst>
                  <a:ext uri="{FF2B5EF4-FFF2-40B4-BE49-F238E27FC236}">
                    <a16:creationId xmlns:a16="http://schemas.microsoft.com/office/drawing/2014/main" id="{1C6CF7DE-4208-0546-B6D6-E98910387184}"/>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call 0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7" name="Text Box 7">
              <a:extLst>
                <a:ext uri="{FF2B5EF4-FFF2-40B4-BE49-F238E27FC236}">
                  <a16:creationId xmlns:a16="http://schemas.microsoft.com/office/drawing/2014/main" id="{487FB5C4-F933-D746-9E6B-EB36683D91FA}"/>
                </a:ext>
              </a:extLst>
            </p:cNvPr>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8" name="Text Box 8">
              <a:extLst>
                <a:ext uri="{FF2B5EF4-FFF2-40B4-BE49-F238E27FC236}">
                  <a16:creationId xmlns:a16="http://schemas.microsoft.com/office/drawing/2014/main" id="{3AA6880E-F456-D948-8214-9C93DC52D9A7}"/>
                </a:ext>
              </a:extLst>
            </p:cNvPr>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 name="Line 9">
              <a:extLst>
                <a:ext uri="{FF2B5EF4-FFF2-40B4-BE49-F238E27FC236}">
                  <a16:creationId xmlns:a16="http://schemas.microsoft.com/office/drawing/2014/main" id="{7356AE7C-383F-CD4D-A8D4-0D863BECC90E}"/>
                </a:ext>
              </a:extLst>
            </p:cNvPr>
            <p:cNvSpPr>
              <a:spLocks noChangeShapeType="1"/>
            </p:cNvSpPr>
            <p:nvPr/>
          </p:nvSpPr>
          <p:spPr bwMode="auto">
            <a:xfrm>
              <a:off x="1910" y="992"/>
              <a:ext cx="22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0" name="Line 10">
              <a:extLst>
                <a:ext uri="{FF2B5EF4-FFF2-40B4-BE49-F238E27FC236}">
                  <a16:creationId xmlns:a16="http://schemas.microsoft.com/office/drawing/2014/main" id="{AABAA468-88B5-FD4A-933F-BEE3E0E800E0}"/>
                </a:ext>
              </a:extLst>
            </p:cNvPr>
            <p:cNvSpPr>
              <a:spLocks noChangeShapeType="1"/>
            </p:cNvSpPr>
            <p:nvPr/>
          </p:nvSpPr>
          <p:spPr bwMode="auto">
            <a:xfrm>
              <a:off x="1529" y="1313"/>
              <a:ext cx="264" cy="145"/>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Freeform 11">
              <a:extLst>
                <a:ext uri="{FF2B5EF4-FFF2-40B4-BE49-F238E27FC236}">
                  <a16:creationId xmlns:a16="http://schemas.microsoft.com/office/drawing/2014/main" id="{1B01ED8E-ABE5-DB46-A6A7-6A5FF2599E94}"/>
                </a:ext>
              </a:extLst>
            </p:cNvPr>
            <p:cNvSpPr>
              <a:spLocks/>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Freeform 12">
              <a:extLst>
                <a:ext uri="{FF2B5EF4-FFF2-40B4-BE49-F238E27FC236}">
                  <a16:creationId xmlns:a16="http://schemas.microsoft.com/office/drawing/2014/main" id="{09A24A5A-3284-ED40-94E5-9F6FD9D580F8}"/>
                </a:ext>
              </a:extLst>
            </p:cNvPr>
            <p:cNvSpPr>
              <a:spLocks/>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Text Box 13">
              <a:extLst>
                <a:ext uri="{FF2B5EF4-FFF2-40B4-BE49-F238E27FC236}">
                  <a16:creationId xmlns:a16="http://schemas.microsoft.com/office/drawing/2014/main" id="{735F1B93-CE98-BB48-B7B4-F46E52A4B8B0}"/>
                </a:ext>
              </a:extLst>
            </p:cNvPr>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54" name="Text Box 14">
              <a:extLst>
                <a:ext uri="{FF2B5EF4-FFF2-40B4-BE49-F238E27FC236}">
                  <a16:creationId xmlns:a16="http://schemas.microsoft.com/office/drawing/2014/main" id="{1358189F-C49B-9547-B76A-603CC6295715}"/>
                </a:ext>
              </a:extLst>
            </p:cNvPr>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isACK(rcvpkt,1)</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Line 15">
              <a:extLst>
                <a:ext uri="{FF2B5EF4-FFF2-40B4-BE49-F238E27FC236}">
                  <a16:creationId xmlns:a16="http://schemas.microsoft.com/office/drawing/2014/main" id="{96FCE930-1E3E-9749-A456-2BE07EE342E4}"/>
                </a:ext>
              </a:extLst>
            </p:cNvPr>
            <p:cNvSpPr>
              <a:spLocks noChangeShapeType="1"/>
            </p:cNvSpPr>
            <p:nvPr/>
          </p:nvSpPr>
          <p:spPr bwMode="auto">
            <a:xfrm flipV="1">
              <a:off x="4043" y="1666"/>
              <a:ext cx="895"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 name="Freeform 16">
              <a:extLst>
                <a:ext uri="{FF2B5EF4-FFF2-40B4-BE49-F238E27FC236}">
                  <a16:creationId xmlns:a16="http://schemas.microsoft.com/office/drawing/2014/main" id="{FF0C2363-5AAB-A541-81DC-66A1639302B9}"/>
                </a:ext>
              </a:extLst>
            </p:cNvPr>
            <p:cNvSpPr>
              <a:spLocks/>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Text Box 17">
              <a:extLst>
                <a:ext uri="{FF2B5EF4-FFF2-40B4-BE49-F238E27FC236}">
                  <a16:creationId xmlns:a16="http://schemas.microsoft.com/office/drawing/2014/main" id="{A50A3675-BB4B-2C49-9E0C-E3B6864FCDC4}"/>
                </a:ext>
              </a:extLst>
            </p:cNvPr>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isACK(rcvpkt,0)</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18">
              <a:extLst>
                <a:ext uri="{FF2B5EF4-FFF2-40B4-BE49-F238E27FC236}">
                  <a16:creationId xmlns:a16="http://schemas.microsoft.com/office/drawing/2014/main" id="{398A4307-79FC-E54C-B8A4-CCE6DE226EAE}"/>
                </a:ext>
              </a:extLst>
            </p:cNvPr>
            <p:cNvSpPr>
              <a:spLocks noChangeShapeType="1"/>
            </p:cNvSpPr>
            <p:nvPr/>
          </p:nvSpPr>
          <p:spPr bwMode="auto">
            <a:xfrm>
              <a:off x="3894" y="2570"/>
              <a:ext cx="117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59" name="Group 19">
              <a:extLst>
                <a:ext uri="{FF2B5EF4-FFF2-40B4-BE49-F238E27FC236}">
                  <a16:creationId xmlns:a16="http://schemas.microsoft.com/office/drawing/2014/main" id="{C0094035-BD90-5741-A641-F8D8DD3C7B8B}"/>
                </a:ext>
              </a:extLst>
            </p:cNvPr>
            <p:cNvGrpSpPr>
              <a:grpSpLocks/>
            </p:cNvGrpSpPr>
            <p:nvPr/>
          </p:nvGrpSpPr>
          <p:grpSpPr bwMode="auto">
            <a:xfrm>
              <a:off x="3135" y="1365"/>
              <a:ext cx="669" cy="528"/>
              <a:chOff x="1441" y="2062"/>
              <a:chExt cx="669" cy="528"/>
            </a:xfrm>
          </p:grpSpPr>
          <p:sp>
            <p:nvSpPr>
              <p:cNvPr id="61" name="Oval 20">
                <a:extLst>
                  <a:ext uri="{FF2B5EF4-FFF2-40B4-BE49-F238E27FC236}">
                    <a16:creationId xmlns:a16="http://schemas.microsoft.com/office/drawing/2014/main" id="{86E2B18C-13F1-BA46-BE50-CDE79E0D47C8}"/>
                  </a:ext>
                </a:extLst>
              </p:cNvPr>
              <p:cNvSpPr>
                <a:spLocks noChangeArrowheads="1"/>
              </p:cNvSpPr>
              <p:nvPr/>
            </p:nvSpPr>
            <p:spPr bwMode="auto">
              <a:xfrm>
                <a:off x="1483" y="2062"/>
                <a:ext cx="578" cy="528"/>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Text Box 21">
                <a:extLst>
                  <a:ext uri="{FF2B5EF4-FFF2-40B4-BE49-F238E27FC236}">
                    <a16:creationId xmlns:a16="http://schemas.microsoft.com/office/drawing/2014/main" id="{26734C2A-3109-3D4C-BAB8-AB1B111CE996}"/>
                  </a:ext>
                </a:extLst>
              </p:cNvPr>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A3A125D1-1D1E-2E4D-AE79-0DE766971E4B}"/>
                </a:ext>
              </a:extLst>
            </p:cNvPr>
            <p:cNvSpPr txBox="1">
              <a:spLocks noChangeArrowheads="1"/>
            </p:cNvSpPr>
            <p:nvPr/>
          </p:nvSpPr>
          <p:spPr bwMode="auto">
            <a:xfrm>
              <a:off x="2363" y="1810"/>
              <a:ext cx="935"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sender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65" name="Line 23">
            <a:extLst>
              <a:ext uri="{FF2B5EF4-FFF2-40B4-BE49-F238E27FC236}">
                <a16:creationId xmlns:a16="http://schemas.microsoft.com/office/drawing/2014/main" id="{E71BBDED-78BE-4142-9E45-4E7E4B24FCA8}"/>
              </a:ext>
            </a:extLst>
          </p:cNvPr>
          <p:cNvSpPr>
            <a:spLocks noChangeShapeType="1"/>
          </p:cNvSpPr>
          <p:nvPr/>
        </p:nvSpPr>
        <p:spPr bwMode="auto">
          <a:xfrm>
            <a:off x="1978808" y="2549197"/>
            <a:ext cx="7883525" cy="2757488"/>
          </a:xfrm>
          <a:prstGeom prst="line">
            <a:avLst/>
          </a:prstGeom>
          <a:noFill/>
          <a:ln w="9525">
            <a:solidFill>
              <a:srgbClr val="00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6" name="Group 24">
            <a:extLst>
              <a:ext uri="{FF2B5EF4-FFF2-40B4-BE49-F238E27FC236}">
                <a16:creationId xmlns:a16="http://schemas.microsoft.com/office/drawing/2014/main" id="{2E138519-EBF4-3B44-AD97-E2407D82A043}"/>
              </a:ext>
            </a:extLst>
          </p:cNvPr>
          <p:cNvGrpSpPr>
            <a:grpSpLocks/>
          </p:cNvGrpSpPr>
          <p:nvPr/>
        </p:nvGrpSpPr>
        <p:grpSpPr bwMode="auto">
          <a:xfrm>
            <a:off x="1313645" y="3769985"/>
            <a:ext cx="7234238" cy="2535237"/>
            <a:chOff x="0" y="2409"/>
            <a:chExt cx="4557" cy="1597"/>
          </a:xfrm>
        </p:grpSpPr>
        <p:sp>
          <p:nvSpPr>
            <p:cNvPr id="67" name="Text Box 25">
              <a:extLst>
                <a:ext uri="{FF2B5EF4-FFF2-40B4-BE49-F238E27FC236}">
                  <a16:creationId xmlns:a16="http://schemas.microsoft.com/office/drawing/2014/main" id="{C7F7CA42-D362-5647-A3B4-192876672E60}"/>
                </a:ext>
              </a:extLst>
            </p:cNvPr>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&amp;&amp; has_seq1(rcvpkt)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Text Box 26">
              <a:extLst>
                <a:ext uri="{FF2B5EF4-FFF2-40B4-BE49-F238E27FC236}">
                  <a16:creationId xmlns:a16="http://schemas.microsoft.com/office/drawing/2014/main" id="{2AC2EAAE-2D47-A740-B364-15C85D65C9FB}"/>
                </a:ext>
              </a:extLst>
            </p:cNvPr>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extract(rcvpkt,data)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deliver_data(data)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sndpkt = make_pkt(ACK1, chksum)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69" name="Group 27">
              <a:extLst>
                <a:ext uri="{FF2B5EF4-FFF2-40B4-BE49-F238E27FC236}">
                  <a16:creationId xmlns:a16="http://schemas.microsoft.com/office/drawing/2014/main" id="{D8482BD5-532F-3042-8803-E3C8BD739DC0}"/>
                </a:ext>
              </a:extLst>
            </p:cNvPr>
            <p:cNvGrpSpPr>
              <a:grpSpLocks/>
            </p:cNvGrpSpPr>
            <p:nvPr/>
          </p:nvGrpSpPr>
          <p:grpSpPr bwMode="auto">
            <a:xfrm>
              <a:off x="0" y="2409"/>
              <a:ext cx="3510" cy="1168"/>
              <a:chOff x="0" y="2409"/>
              <a:chExt cx="3510" cy="1168"/>
            </a:xfrm>
          </p:grpSpPr>
          <p:grpSp>
            <p:nvGrpSpPr>
              <p:cNvPr id="71" name="Group 28">
                <a:extLst>
                  <a:ext uri="{FF2B5EF4-FFF2-40B4-BE49-F238E27FC236}">
                    <a16:creationId xmlns:a16="http://schemas.microsoft.com/office/drawing/2014/main" id="{67FF8A8B-97EA-7D4F-A57C-A7614B5802ED}"/>
                  </a:ext>
                </a:extLst>
              </p:cNvPr>
              <p:cNvGrpSpPr>
                <a:grpSpLocks/>
              </p:cNvGrpSpPr>
              <p:nvPr/>
            </p:nvGrpSpPr>
            <p:grpSpPr bwMode="auto">
              <a:xfrm>
                <a:off x="1529" y="2687"/>
                <a:ext cx="534" cy="501"/>
                <a:chOff x="3570" y="3063"/>
                <a:chExt cx="534" cy="501"/>
              </a:xfrm>
            </p:grpSpPr>
            <p:sp>
              <p:nvSpPr>
                <p:cNvPr id="80" name="Oval 29">
                  <a:extLst>
                    <a:ext uri="{FF2B5EF4-FFF2-40B4-BE49-F238E27FC236}">
                      <a16:creationId xmlns:a16="http://schemas.microsoft.com/office/drawing/2014/main" id="{8D4E849D-9AF8-FC4F-B5E6-691ACC1951D1}"/>
                    </a:ext>
                  </a:extLst>
                </p:cNvPr>
                <p:cNvSpPr>
                  <a:spLocks noChangeArrowheads="1"/>
                </p:cNvSpPr>
                <p:nvPr/>
              </p:nvSpPr>
              <p:spPr bwMode="auto">
                <a:xfrm>
                  <a:off x="3570" y="3063"/>
                  <a:ext cx="534" cy="501"/>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30">
                  <a:extLst>
                    <a:ext uri="{FF2B5EF4-FFF2-40B4-BE49-F238E27FC236}">
                      <a16:creationId xmlns:a16="http://schemas.microsoft.com/office/drawing/2014/main" id="{E4385747-A861-0E4B-AF7E-71CAF80ED148}"/>
                    </a:ext>
                  </a:extLst>
                </p:cNvPr>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72" name="Freeform 31">
                <a:extLst>
                  <a:ext uri="{FF2B5EF4-FFF2-40B4-BE49-F238E27FC236}">
                    <a16:creationId xmlns:a16="http://schemas.microsoft.com/office/drawing/2014/main" id="{9115FE32-46F2-A847-8603-43A0C0E7C982}"/>
                  </a:ext>
                </a:extLst>
              </p:cNvPr>
              <p:cNvSpPr>
                <a:spLocks/>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3" name="Freeform 32">
                <a:extLst>
                  <a:ext uri="{FF2B5EF4-FFF2-40B4-BE49-F238E27FC236}">
                    <a16:creationId xmlns:a16="http://schemas.microsoft.com/office/drawing/2014/main" id="{A33629C7-E28A-5043-8973-73B06C05D8D9}"/>
                  </a:ext>
                </a:extLst>
              </p:cNvPr>
              <p:cNvSpPr>
                <a:spLocks/>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33">
                <a:extLst>
                  <a:ext uri="{FF2B5EF4-FFF2-40B4-BE49-F238E27FC236}">
                    <a16:creationId xmlns:a16="http://schemas.microsoft.com/office/drawing/2014/main" id="{7DAE0056-F522-6A47-87C1-BE5D09A7B6D3}"/>
                  </a:ext>
                </a:extLst>
              </p:cNvPr>
              <p:cNvSpPr>
                <a:spLocks noChangeShapeType="1"/>
              </p:cNvSpPr>
              <p:nvPr/>
            </p:nvSpPr>
            <p:spPr bwMode="auto">
              <a:xfrm>
                <a:off x="1919" y="3577"/>
                <a:ext cx="120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5" name="Freeform 34">
                <a:extLst>
                  <a:ext uri="{FF2B5EF4-FFF2-40B4-BE49-F238E27FC236}">
                    <a16:creationId xmlns:a16="http://schemas.microsoft.com/office/drawing/2014/main" id="{D3183506-C985-AE4B-8786-2BF1733F19C1}"/>
                  </a:ext>
                </a:extLst>
              </p:cNvPr>
              <p:cNvSpPr>
                <a:spLocks/>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5">
                <a:extLst>
                  <a:ext uri="{FF2B5EF4-FFF2-40B4-BE49-F238E27FC236}">
                    <a16:creationId xmlns:a16="http://schemas.microsoft.com/office/drawing/2014/main" id="{3B7207C5-2DDB-A74F-9227-55920F12AA9A}"/>
                  </a:ext>
                </a:extLst>
              </p:cNvPr>
              <p:cNvSpPr>
                <a:spLocks noChangeShapeType="1"/>
              </p:cNvSpPr>
              <p:nvPr/>
            </p:nvSpPr>
            <p:spPr bwMode="auto">
              <a:xfrm>
                <a:off x="57" y="2936"/>
                <a:ext cx="121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7" name="Text Box 36">
                <a:extLst>
                  <a:ext uri="{FF2B5EF4-FFF2-40B4-BE49-F238E27FC236}">
                    <a16:creationId xmlns:a16="http://schemas.microsoft.com/office/drawing/2014/main" id="{10D86368-959C-734B-8A29-22BE54E9BF11}"/>
                  </a:ext>
                </a:extLst>
              </p:cNvPr>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has_seq1(rcvpkt))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Text Box 37">
                <a:extLst>
                  <a:ext uri="{FF2B5EF4-FFF2-40B4-BE49-F238E27FC236}">
                    <a16:creationId xmlns:a16="http://schemas.microsoft.com/office/drawing/2014/main" id="{18F09FB4-D9AF-AD4C-B898-09D2838B6D97}"/>
                  </a:ext>
                </a:extLst>
              </p:cNvPr>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38">
                <a:extLst>
                  <a:ext uri="{FF2B5EF4-FFF2-40B4-BE49-F238E27FC236}">
                    <a16:creationId xmlns:a16="http://schemas.microsoft.com/office/drawing/2014/main" id="{E0B6922C-3192-A443-B72C-6BA385FDE71D}"/>
                  </a:ext>
                </a:extLst>
              </p:cNvPr>
              <p:cNvSpPr txBox="1">
                <a:spLocks noChangeArrowheads="1"/>
              </p:cNvSpPr>
              <p:nvPr/>
            </p:nvSpPr>
            <p:spPr bwMode="auto">
              <a:xfrm>
                <a:off x="2166" y="2709"/>
                <a:ext cx="1020"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prstDash val="dash"/>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receiver FSM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99"/>
                    </a:solidFill>
                    <a:effectLst/>
                    <a:uLnTx/>
                    <a:uFillTx/>
                    <a:latin typeface="Tahoma" charset="0"/>
                    <a:ea typeface="ＭＳ Ｐゴシック" charset="0"/>
                    <a:cs typeface="+mn-cs"/>
                  </a:rPr>
                  <a:t>fragment</a:t>
                </a:r>
              </a:p>
            </p:txBody>
          </p:sp>
        </p:grpSp>
        <p:sp>
          <p:nvSpPr>
            <p:cNvPr id="70" name="Text Box 39">
              <a:extLst>
                <a:ext uri="{FF2B5EF4-FFF2-40B4-BE49-F238E27FC236}">
                  <a16:creationId xmlns:a16="http://schemas.microsoft.com/office/drawing/2014/main" id="{60BFA42A-F9D1-AB4D-86F4-23CB7F278388}"/>
                </a:ext>
              </a:extLst>
            </p:cNvPr>
            <p:cNvSpPr txBox="1">
              <a:spLocks noChangeArrowheads="1"/>
            </p:cNvSpPr>
            <p:nvPr/>
          </p:nvSpPr>
          <p:spPr bwMode="auto">
            <a:xfrm>
              <a:off x="4318" y="2585"/>
              <a:ext cx="23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ymbol" charset="0"/>
                  <a:ea typeface="ＭＳ Ｐゴシック" charset="0"/>
                  <a:cs typeface="+mn-cs"/>
                </a:rPr>
                <a:t>L</a:t>
              </a:r>
            </a:p>
          </p:txBody>
        </p:sp>
      </p:grpSp>
      <p:sp>
        <p:nvSpPr>
          <p:cNvPr id="40" name="Slide Number Placeholder 2">
            <a:extLst>
              <a:ext uri="{FF2B5EF4-FFF2-40B4-BE49-F238E27FC236}">
                <a16:creationId xmlns:a16="http://schemas.microsoft.com/office/drawing/2014/main" id="{F6D97494-9500-EB4E-A367-8D096797D4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51</a:t>
            </a:fld>
            <a:endParaRPr lang="en-US" dirty="0"/>
          </a:p>
        </p:txBody>
      </p:sp>
    </p:spTree>
    <p:extLst>
      <p:ext uri="{BB962C8B-B14F-4D97-AF65-F5344CB8AC3E}">
        <p14:creationId xmlns:p14="http://schemas.microsoft.com/office/powerpoint/2010/main" val="20338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52</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53</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54</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sz="2400" b="0" kern="0" dirty="0">
                <a:solidFill>
                  <a:srgbClr val="000099"/>
                </a:solidFill>
                <a:latin typeface="Gill Sans MT"/>
                <a:ea typeface="ＭＳ Ｐゴシック" charset="0"/>
              </a:rPr>
              <a:t>(EXTRA for interest) </a:t>
            </a:r>
            <a:br>
              <a:rPr lang="en-US" sz="2400" b="0" kern="0" dirty="0">
                <a:solidFill>
                  <a:srgbClr val="000099"/>
                </a:solidFill>
                <a:latin typeface="Gill Sans MT"/>
                <a:ea typeface="ＭＳ Ｐゴシック" charset="0"/>
              </a:rPr>
            </a:br>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55</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56</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57</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Sender: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spid="_x0000_s49185" name="Picture" r:id="rId4" imgW="2578100" imgH="355600" progId="Word.Picture.8">
                  <p:embed/>
                </p:oleObj>
              </mc:Choice>
              <mc:Fallback>
                <p:oleObj name="Picture" r:id="rId4"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183947"/>
            <a:ext cx="11100624" cy="495367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en-US" sz="3200" dirty="0"/>
              <a:t>A single packet error can cause GBN to retransmit a large number of packets when the packet size is very large.  </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prstClr val="black"/>
                </a:solidFill>
                <a:latin typeface="Calibri" panose="020F0502020204030204"/>
                <a:ea typeface="ＭＳ Ｐゴシック" panose="020B0600070205080204" pitchFamily="34" charset="-128"/>
              </a:rPr>
              <a:t>R</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eceiver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the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a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
                                            <p:txEl>
                                              <p:pRg st="1" end="1"/>
                                            </p:txEl>
                                          </p:spTgt>
                                        </p:tgtEl>
                                        <p:attrNameLst>
                                          <p:attrName>style.visibility</p:attrName>
                                        </p:attrNameLst>
                                      </p:cBhvr>
                                      <p:to>
                                        <p:strVal val="visible"/>
                                      </p:to>
                                    </p:set>
                                    <p:animEffect transition="in" filter="dissolve">
                                      <p:cBhvr>
                                        <p:cTn id="12" dur="500"/>
                                        <p:tgtEl>
                                          <p:spTgt spid="7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2">
                                            <p:txEl>
                                              <p:pRg st="3" end="3"/>
                                            </p:txEl>
                                          </p:spTgt>
                                        </p:tgtEl>
                                        <p:attrNameLst>
                                          <p:attrName>style.visibility</p:attrName>
                                        </p:attrNameLst>
                                      </p:cBhvr>
                                      <p:to>
                                        <p:strVal val="visible"/>
                                      </p:to>
                                    </p:set>
                                    <p:animEffect transition="in" filter="dissolve">
                                      <p:cBhvr>
                                        <p:cTn id="20" dur="500"/>
                                        <p:tgtEl>
                                          <p:spTgt spid="7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2">
                                            <p:txEl>
                                              <p:pRg st="5" end="5"/>
                                            </p:txEl>
                                          </p:spTgt>
                                        </p:tgtEl>
                                        <p:attrNameLst>
                                          <p:attrName>style.visibility</p:attrName>
                                        </p:attrNameLst>
                                      </p:cBhvr>
                                      <p:to>
                                        <p:strVal val="visible"/>
                                      </p:to>
                                    </p:set>
                                    <p:animEffect transition="in" filter="dissolve">
                                      <p:cBhvr>
                                        <p:cTn id="28" dur="500"/>
                                        <p:tgtEl>
                                          <p:spTgt spid="72">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2">
                                            <p:txEl>
                                              <p:pRg st="6" end="6"/>
                                            </p:txEl>
                                          </p:spTgt>
                                        </p:tgtEl>
                                        <p:attrNameLst>
                                          <p:attrName>style.visibility</p:attrName>
                                        </p:attrNameLst>
                                      </p:cBhvr>
                                      <p:to>
                                        <p:strVal val="visible"/>
                                      </p:to>
                                    </p:set>
                                    <p:animEffect transition="in" filter="dissolve">
                                      <p:cBhvr>
                                        <p:cTn id="31" dur="500"/>
                                        <p:tgtEl>
                                          <p:spTgt spid="72">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2">
                                            <p:txEl>
                                              <p:pRg st="7" end="7"/>
                                            </p:txEl>
                                          </p:spTgt>
                                        </p:tgtEl>
                                        <p:attrNameLst>
                                          <p:attrName>style.visibility</p:attrName>
                                        </p:attrNameLst>
                                      </p:cBhvr>
                                      <p:to>
                                        <p:strVal val="visible"/>
                                      </p:to>
                                    </p:set>
                                    <p:animEffect transition="in" filter="dissolve">
                                      <p:cBhvr>
                                        <p:cTn id="34" dur="500"/>
                                        <p:tgtEl>
                                          <p:spTgt spid="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5">
            <a:extLst>
              <a:ext uri="{FF2B5EF4-FFF2-40B4-BE49-F238E27FC236}">
                <a16:creationId xmlns:a16="http://schemas.microsoft.com/office/drawing/2014/main" id="{7A25FD60-E0DF-40C7-A80E-950105C9601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62467" name="Slide Number Placeholder 6">
            <a:extLst>
              <a:ext uri="{FF2B5EF4-FFF2-40B4-BE49-F238E27FC236}">
                <a16:creationId xmlns:a16="http://schemas.microsoft.com/office/drawing/2014/main" id="{5098E465-2301-48EA-A3CD-0C13A8EB342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dirty="0">
                <a:latin typeface="Tahoma" panose="020B0604030504040204" pitchFamily="34" charset="0"/>
              </a:rPr>
              <a:t>3-</a:t>
            </a:r>
            <a:fld id="{33CD7795-9749-4FA8-94F4-0EED9869EC03}" type="slidenum">
              <a:rPr lang="en-US" altLang="en-US" sz="1200">
                <a:latin typeface="Tahoma" panose="020B0604030504040204" pitchFamily="34" charset="0"/>
              </a:rPr>
              <a:pPr>
                <a:lnSpc>
                  <a:spcPct val="100000"/>
                </a:lnSpc>
                <a:spcBef>
                  <a:spcPct val="0"/>
                </a:spcBef>
                <a:buClrTx/>
                <a:buSzTx/>
                <a:buFontTx/>
                <a:buNone/>
              </a:pPr>
              <a:t>67</a:t>
            </a:fld>
            <a:endParaRPr lang="en-US" altLang="en-US" sz="1200" dirty="0">
              <a:latin typeface="Tahoma" panose="020B0604030504040204" pitchFamily="34" charset="0"/>
            </a:endParaRPr>
          </a:p>
        </p:txBody>
      </p:sp>
      <p:sp>
        <p:nvSpPr>
          <p:cNvPr id="56324" name="Rectangle 2">
            <a:extLst>
              <a:ext uri="{FF2B5EF4-FFF2-40B4-BE49-F238E27FC236}">
                <a16:creationId xmlns:a16="http://schemas.microsoft.com/office/drawing/2014/main" id="{8528370C-8682-4732-8E10-080CCECF3E3B}"/>
              </a:ext>
            </a:extLst>
          </p:cNvPr>
          <p:cNvSpPr>
            <a:spLocks noGrp="1" noChangeArrowheads="1"/>
          </p:cNvSpPr>
          <p:nvPr>
            <p:ph type="title"/>
          </p:nvPr>
        </p:nvSpPr>
        <p:spPr>
          <a:xfrm>
            <a:off x="304800" y="217488"/>
            <a:ext cx="9513888" cy="1143000"/>
          </a:xfrm>
        </p:spPr>
        <p:txBody>
          <a:bodyPr/>
          <a:lstStyle/>
          <a:p>
            <a:pPr>
              <a:lnSpc>
                <a:spcPct val="80000"/>
              </a:lnSpc>
              <a:defRPr/>
            </a:pPr>
            <a:r>
              <a:rPr lang="en-US" sz="3600" dirty="0">
                <a:ea typeface="ＭＳ Ｐゴシック" charset="0"/>
              </a:rPr>
              <a:t>Selective repeat: dilemma</a:t>
            </a:r>
            <a:endParaRPr lang="en-US" dirty="0">
              <a:ea typeface="ＭＳ Ｐゴシック" charset="0"/>
              <a:cs typeface="+mj-cs"/>
            </a:endParaRPr>
          </a:p>
        </p:txBody>
      </p:sp>
      <p:sp>
        <p:nvSpPr>
          <p:cNvPr id="62469" name="Rectangle 3">
            <a:extLst>
              <a:ext uri="{FF2B5EF4-FFF2-40B4-BE49-F238E27FC236}">
                <a16:creationId xmlns:a16="http://schemas.microsoft.com/office/drawing/2014/main" id="{CDB0FE98-103A-411C-8CA8-1575AA8BBFDD}"/>
              </a:ext>
            </a:extLst>
          </p:cNvPr>
          <p:cNvSpPr>
            <a:spLocks noGrp="1" noChangeArrowheads="1"/>
          </p:cNvSpPr>
          <p:nvPr>
            <p:ph type="body" sz="half" idx="1"/>
          </p:nvPr>
        </p:nvSpPr>
        <p:spPr>
          <a:xfrm>
            <a:off x="304799" y="1524000"/>
            <a:ext cx="5038726" cy="3530600"/>
          </a:xfrm>
        </p:spPr>
        <p:txBody>
          <a:bodyPr/>
          <a:lstStyle/>
          <a:p>
            <a:pPr>
              <a:buFont typeface="Wingdings" panose="05000000000000000000" pitchFamily="2" charset="2"/>
              <a:buNone/>
            </a:pPr>
            <a:r>
              <a:rPr lang="en-US" altLang="en-US" dirty="0"/>
              <a:t>example: </a:t>
            </a:r>
          </a:p>
          <a:p>
            <a:pPr>
              <a:lnSpc>
                <a:spcPct val="80000"/>
              </a:lnSpc>
            </a:pPr>
            <a:r>
              <a:rPr lang="en-US" altLang="en-US" sz="2400" dirty="0"/>
              <a:t>seq #</a:t>
            </a:r>
            <a:r>
              <a:rPr lang="ja-JP" altLang="en-US" sz="2400" dirty="0"/>
              <a:t>’</a:t>
            </a:r>
            <a:r>
              <a:rPr lang="en-US" altLang="ja-JP" sz="2400" dirty="0"/>
              <a:t>s: 0, 1, 2, 3</a:t>
            </a:r>
          </a:p>
          <a:p>
            <a:pPr>
              <a:lnSpc>
                <a:spcPct val="80000"/>
              </a:lnSpc>
            </a:pPr>
            <a:r>
              <a:rPr lang="en-US" altLang="en-US" sz="2400" dirty="0"/>
              <a:t>window size=3</a:t>
            </a:r>
            <a:endParaRPr lang="en-US" altLang="en-US" dirty="0"/>
          </a:p>
        </p:txBody>
      </p:sp>
      <p:sp>
        <p:nvSpPr>
          <p:cNvPr id="62470" name="Text Box 40">
            <a:extLst>
              <a:ext uri="{FF2B5EF4-FFF2-40B4-BE49-F238E27FC236}">
                <a16:creationId xmlns:a16="http://schemas.microsoft.com/office/drawing/2014/main" id="{2F5B324B-F773-4CB3-AB99-0CD58A61A6B9}"/>
              </a:ext>
            </a:extLst>
          </p:cNvPr>
          <p:cNvSpPr txBox="1">
            <a:spLocks noChangeArrowheads="1"/>
          </p:cNvSpPr>
          <p:nvPr/>
        </p:nvSpPr>
        <p:spPr bwMode="auto">
          <a:xfrm>
            <a:off x="8618539" y="195263"/>
            <a:ext cx="14695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a:latin typeface="Tahoma" panose="020B0604030504040204" pitchFamily="34" charset="0"/>
              </a:rPr>
              <a:t>receiver window</a:t>
            </a:r>
          </a:p>
          <a:p>
            <a:pPr>
              <a:lnSpc>
                <a:spcPct val="100000"/>
              </a:lnSpc>
              <a:spcBef>
                <a:spcPct val="0"/>
              </a:spcBef>
              <a:buClrTx/>
              <a:buSzTx/>
              <a:buFontTx/>
              <a:buNone/>
            </a:pPr>
            <a:r>
              <a:rPr lang="en-US" altLang="en-US" sz="1400">
                <a:latin typeface="Tahoma" panose="020B0604030504040204" pitchFamily="34" charset="0"/>
              </a:rPr>
              <a:t>(after receipt)</a:t>
            </a:r>
          </a:p>
        </p:txBody>
      </p:sp>
      <p:sp>
        <p:nvSpPr>
          <p:cNvPr id="62471" name="Text Box 41">
            <a:extLst>
              <a:ext uri="{FF2B5EF4-FFF2-40B4-BE49-F238E27FC236}">
                <a16:creationId xmlns:a16="http://schemas.microsoft.com/office/drawing/2014/main" id="{EEDE35EA-C0F8-4575-B73F-75F63644160A}"/>
              </a:ext>
            </a:extLst>
          </p:cNvPr>
          <p:cNvSpPr txBox="1">
            <a:spLocks noChangeArrowheads="1"/>
          </p:cNvSpPr>
          <p:nvPr/>
        </p:nvSpPr>
        <p:spPr bwMode="auto">
          <a:xfrm>
            <a:off x="5857875" y="198438"/>
            <a:ext cx="1377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400">
                <a:latin typeface="Tahoma" panose="020B0604030504040204" pitchFamily="34" charset="0"/>
              </a:rPr>
              <a:t>sender window</a:t>
            </a:r>
          </a:p>
          <a:p>
            <a:pPr>
              <a:lnSpc>
                <a:spcPct val="100000"/>
              </a:lnSpc>
              <a:spcBef>
                <a:spcPct val="0"/>
              </a:spcBef>
              <a:buClrTx/>
              <a:buSzTx/>
              <a:buFontTx/>
              <a:buNone/>
            </a:pPr>
            <a:r>
              <a:rPr lang="en-US" altLang="en-US" sz="1400">
                <a:latin typeface="Tahoma" panose="020B0604030504040204" pitchFamily="34" charset="0"/>
              </a:rPr>
              <a:t>(after receipt)</a:t>
            </a:r>
          </a:p>
        </p:txBody>
      </p:sp>
      <p:sp>
        <p:nvSpPr>
          <p:cNvPr id="62472" name="Line 58">
            <a:extLst>
              <a:ext uri="{FF2B5EF4-FFF2-40B4-BE49-F238E27FC236}">
                <a16:creationId xmlns:a16="http://schemas.microsoft.com/office/drawing/2014/main" id="{BAE0B741-E216-4B57-BD66-00BF0AE9F41A}"/>
              </a:ext>
            </a:extLst>
          </p:cNvPr>
          <p:cNvSpPr>
            <a:spLocks noChangeShapeType="1"/>
          </p:cNvSpPr>
          <p:nvPr/>
        </p:nvSpPr>
        <p:spPr bwMode="auto">
          <a:xfrm>
            <a:off x="5943601" y="688975"/>
            <a:ext cx="1109663"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473" name="Line 59">
            <a:extLst>
              <a:ext uri="{FF2B5EF4-FFF2-40B4-BE49-F238E27FC236}">
                <a16:creationId xmlns:a16="http://schemas.microsoft.com/office/drawing/2014/main" id="{009BB18B-1FF5-4D7B-9796-1994B26B8AC1}"/>
              </a:ext>
            </a:extLst>
          </p:cNvPr>
          <p:cNvSpPr>
            <a:spLocks noChangeShapeType="1"/>
          </p:cNvSpPr>
          <p:nvPr/>
        </p:nvSpPr>
        <p:spPr bwMode="auto">
          <a:xfrm>
            <a:off x="8724901" y="688975"/>
            <a:ext cx="1109663"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2" name="Group 129">
            <a:extLst>
              <a:ext uri="{FF2B5EF4-FFF2-40B4-BE49-F238E27FC236}">
                <a16:creationId xmlns:a16="http://schemas.microsoft.com/office/drawing/2014/main" id="{73EED51E-4483-414C-8066-B5A4FF59F9FD}"/>
              </a:ext>
            </a:extLst>
          </p:cNvPr>
          <p:cNvGrpSpPr>
            <a:grpSpLocks/>
          </p:cNvGrpSpPr>
          <p:nvPr/>
        </p:nvGrpSpPr>
        <p:grpSpPr bwMode="auto">
          <a:xfrm>
            <a:off x="5981701" y="4025901"/>
            <a:ext cx="4257675" cy="2403475"/>
            <a:chOff x="2808" y="2536"/>
            <a:chExt cx="2682" cy="1514"/>
          </a:xfrm>
        </p:grpSpPr>
        <p:grpSp>
          <p:nvGrpSpPr>
            <p:cNvPr id="62519" name="Group 8">
              <a:extLst>
                <a:ext uri="{FF2B5EF4-FFF2-40B4-BE49-F238E27FC236}">
                  <a16:creationId xmlns:a16="http://schemas.microsoft.com/office/drawing/2014/main" id="{D52C84D4-6A3F-4A4C-87DA-CEE89A42609A}"/>
                </a:ext>
              </a:extLst>
            </p:cNvPr>
            <p:cNvGrpSpPr>
              <a:grpSpLocks/>
            </p:cNvGrpSpPr>
            <p:nvPr/>
          </p:nvGrpSpPr>
          <p:grpSpPr bwMode="auto">
            <a:xfrm>
              <a:off x="2808" y="2584"/>
              <a:ext cx="649" cy="173"/>
              <a:chOff x="1895" y="3931"/>
              <a:chExt cx="649" cy="173"/>
            </a:xfrm>
          </p:grpSpPr>
          <p:sp>
            <p:nvSpPr>
              <p:cNvPr id="62553" name="Rectangle 7">
                <a:extLst>
                  <a:ext uri="{FF2B5EF4-FFF2-40B4-BE49-F238E27FC236}">
                    <a16:creationId xmlns:a16="http://schemas.microsoft.com/office/drawing/2014/main" id="{29ECAAF6-F631-4362-8F04-801DC43E8B98}"/>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54" name="Text Box 6">
                <a:extLst>
                  <a:ext uri="{FF2B5EF4-FFF2-40B4-BE49-F238E27FC236}">
                    <a16:creationId xmlns:a16="http://schemas.microsoft.com/office/drawing/2014/main" id="{2A1A474F-87DA-4C68-B672-0D85A932E3D6}"/>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520" name="Group 9">
              <a:extLst>
                <a:ext uri="{FF2B5EF4-FFF2-40B4-BE49-F238E27FC236}">
                  <a16:creationId xmlns:a16="http://schemas.microsoft.com/office/drawing/2014/main" id="{AFA0573C-1549-40EF-B7C1-B7CA1DB90BEA}"/>
                </a:ext>
              </a:extLst>
            </p:cNvPr>
            <p:cNvGrpSpPr>
              <a:grpSpLocks/>
            </p:cNvGrpSpPr>
            <p:nvPr/>
          </p:nvGrpSpPr>
          <p:grpSpPr bwMode="auto">
            <a:xfrm>
              <a:off x="2820" y="2757"/>
              <a:ext cx="649" cy="173"/>
              <a:chOff x="1895" y="3931"/>
              <a:chExt cx="649" cy="173"/>
            </a:xfrm>
          </p:grpSpPr>
          <p:sp>
            <p:nvSpPr>
              <p:cNvPr id="62551" name="Rectangle 10">
                <a:extLst>
                  <a:ext uri="{FF2B5EF4-FFF2-40B4-BE49-F238E27FC236}">
                    <a16:creationId xmlns:a16="http://schemas.microsoft.com/office/drawing/2014/main" id="{5947CF83-3595-4467-9EDC-15BDCF4B834F}"/>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52" name="Text Box 11">
                <a:extLst>
                  <a:ext uri="{FF2B5EF4-FFF2-40B4-BE49-F238E27FC236}">
                    <a16:creationId xmlns:a16="http://schemas.microsoft.com/office/drawing/2014/main" id="{55E09E59-22B5-48D5-B0F5-5429DD45B490}"/>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521" name="Group 12">
              <a:extLst>
                <a:ext uri="{FF2B5EF4-FFF2-40B4-BE49-F238E27FC236}">
                  <a16:creationId xmlns:a16="http://schemas.microsoft.com/office/drawing/2014/main" id="{C662CFE1-BE66-4DDF-A2C0-E7CD3B4818A2}"/>
                </a:ext>
              </a:extLst>
            </p:cNvPr>
            <p:cNvGrpSpPr>
              <a:grpSpLocks/>
            </p:cNvGrpSpPr>
            <p:nvPr/>
          </p:nvGrpSpPr>
          <p:grpSpPr bwMode="auto">
            <a:xfrm>
              <a:off x="2825" y="2923"/>
              <a:ext cx="649" cy="173"/>
              <a:chOff x="1895" y="3931"/>
              <a:chExt cx="649" cy="173"/>
            </a:xfrm>
          </p:grpSpPr>
          <p:sp>
            <p:nvSpPr>
              <p:cNvPr id="62549" name="Rectangle 13">
                <a:extLst>
                  <a:ext uri="{FF2B5EF4-FFF2-40B4-BE49-F238E27FC236}">
                    <a16:creationId xmlns:a16="http://schemas.microsoft.com/office/drawing/2014/main" id="{1EDD3934-DB00-4EDD-9210-2BF783CA3A0D}"/>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50" name="Text Box 14">
                <a:extLst>
                  <a:ext uri="{FF2B5EF4-FFF2-40B4-BE49-F238E27FC236}">
                    <a16:creationId xmlns:a16="http://schemas.microsoft.com/office/drawing/2014/main" id="{6313C781-7302-46D3-9D67-2A25E9EBBD20}"/>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sp>
          <p:nvSpPr>
            <p:cNvPr id="62522" name="Line 15">
              <a:extLst>
                <a:ext uri="{FF2B5EF4-FFF2-40B4-BE49-F238E27FC236}">
                  <a16:creationId xmlns:a16="http://schemas.microsoft.com/office/drawing/2014/main" id="{BDC72254-573B-4096-9AE1-350E139B4249}"/>
                </a:ext>
              </a:extLst>
            </p:cNvPr>
            <p:cNvSpPr>
              <a:spLocks noChangeShapeType="1"/>
            </p:cNvSpPr>
            <p:nvPr/>
          </p:nvSpPr>
          <p:spPr bwMode="auto">
            <a:xfrm>
              <a:off x="3449" y="2671"/>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3" name="Line 16">
              <a:extLst>
                <a:ext uri="{FF2B5EF4-FFF2-40B4-BE49-F238E27FC236}">
                  <a16:creationId xmlns:a16="http://schemas.microsoft.com/office/drawing/2014/main" id="{5701DA44-2FD8-46D4-9F3B-CAC017EE52A5}"/>
                </a:ext>
              </a:extLst>
            </p:cNvPr>
            <p:cNvSpPr>
              <a:spLocks noChangeShapeType="1"/>
            </p:cNvSpPr>
            <p:nvPr/>
          </p:nvSpPr>
          <p:spPr bwMode="auto">
            <a:xfrm>
              <a:off x="3468" y="2851"/>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4" name="Line 17">
              <a:extLst>
                <a:ext uri="{FF2B5EF4-FFF2-40B4-BE49-F238E27FC236}">
                  <a16:creationId xmlns:a16="http://schemas.microsoft.com/office/drawing/2014/main" id="{F2786909-EB5D-4F51-93FB-9261A7998F47}"/>
                </a:ext>
              </a:extLst>
            </p:cNvPr>
            <p:cNvSpPr>
              <a:spLocks noChangeShapeType="1"/>
            </p:cNvSpPr>
            <p:nvPr/>
          </p:nvSpPr>
          <p:spPr bwMode="auto">
            <a:xfrm>
              <a:off x="3487" y="3031"/>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25" name="Text Box 18">
              <a:extLst>
                <a:ext uri="{FF2B5EF4-FFF2-40B4-BE49-F238E27FC236}">
                  <a16:creationId xmlns:a16="http://schemas.microsoft.com/office/drawing/2014/main" id="{EB80FE81-F497-4364-8C0D-4E48B7DDC4BC}"/>
                </a:ext>
              </a:extLst>
            </p:cNvPr>
            <p:cNvSpPr txBox="1">
              <a:spLocks noChangeArrowheads="1"/>
            </p:cNvSpPr>
            <p:nvPr/>
          </p:nvSpPr>
          <p:spPr bwMode="auto">
            <a:xfrm>
              <a:off x="3520" y="253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526" name="Text Box 19">
              <a:extLst>
                <a:ext uri="{FF2B5EF4-FFF2-40B4-BE49-F238E27FC236}">
                  <a16:creationId xmlns:a16="http://schemas.microsoft.com/office/drawing/2014/main" id="{BA38772A-0BE2-4E4E-8B11-3230AC7A9350}"/>
                </a:ext>
              </a:extLst>
            </p:cNvPr>
            <p:cNvSpPr txBox="1">
              <a:spLocks noChangeArrowheads="1"/>
            </p:cNvSpPr>
            <p:nvPr/>
          </p:nvSpPr>
          <p:spPr bwMode="auto">
            <a:xfrm>
              <a:off x="3518" y="271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pkt1</a:t>
              </a:r>
            </a:p>
          </p:txBody>
        </p:sp>
        <p:sp>
          <p:nvSpPr>
            <p:cNvPr id="62527" name="Text Box 20">
              <a:extLst>
                <a:ext uri="{FF2B5EF4-FFF2-40B4-BE49-F238E27FC236}">
                  <a16:creationId xmlns:a16="http://schemas.microsoft.com/office/drawing/2014/main" id="{D219187B-4D5C-40EE-8C4D-E787389969A4}"/>
                </a:ext>
              </a:extLst>
            </p:cNvPr>
            <p:cNvSpPr txBox="1">
              <a:spLocks noChangeArrowheads="1"/>
            </p:cNvSpPr>
            <p:nvPr/>
          </p:nvSpPr>
          <p:spPr bwMode="auto">
            <a:xfrm>
              <a:off x="3516" y="2896"/>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pkt2</a:t>
              </a:r>
            </a:p>
          </p:txBody>
        </p:sp>
        <p:grpSp>
          <p:nvGrpSpPr>
            <p:cNvPr id="62528" name="Group 23">
              <a:extLst>
                <a:ext uri="{FF2B5EF4-FFF2-40B4-BE49-F238E27FC236}">
                  <a16:creationId xmlns:a16="http://schemas.microsoft.com/office/drawing/2014/main" id="{816A4F37-ABC3-45F8-BFDD-4C6082164D57}"/>
                </a:ext>
              </a:extLst>
            </p:cNvPr>
            <p:cNvGrpSpPr>
              <a:grpSpLocks/>
            </p:cNvGrpSpPr>
            <p:nvPr/>
          </p:nvGrpSpPr>
          <p:grpSpPr bwMode="auto">
            <a:xfrm>
              <a:off x="2827" y="3573"/>
              <a:ext cx="649" cy="173"/>
              <a:chOff x="1895" y="3931"/>
              <a:chExt cx="649" cy="173"/>
            </a:xfrm>
          </p:grpSpPr>
          <p:sp>
            <p:nvSpPr>
              <p:cNvPr id="62547" name="Rectangle 24">
                <a:extLst>
                  <a:ext uri="{FF2B5EF4-FFF2-40B4-BE49-F238E27FC236}">
                    <a16:creationId xmlns:a16="http://schemas.microsoft.com/office/drawing/2014/main" id="{F9BE90B4-EB62-4920-A70B-4E6440978E61}"/>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48" name="Text Box 25">
                <a:extLst>
                  <a:ext uri="{FF2B5EF4-FFF2-40B4-BE49-F238E27FC236}">
                    <a16:creationId xmlns:a16="http://schemas.microsoft.com/office/drawing/2014/main" id="{373AB9EF-ECD2-4B67-B119-84C7DDEA5B86}"/>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sp>
          <p:nvSpPr>
            <p:cNvPr id="62529" name="Line 32">
              <a:extLst>
                <a:ext uri="{FF2B5EF4-FFF2-40B4-BE49-F238E27FC236}">
                  <a16:creationId xmlns:a16="http://schemas.microsoft.com/office/drawing/2014/main" id="{64397F66-DE04-465D-AE70-4E02E4D9768C}"/>
                </a:ext>
              </a:extLst>
            </p:cNvPr>
            <p:cNvSpPr>
              <a:spLocks noChangeShapeType="1"/>
            </p:cNvSpPr>
            <p:nvPr/>
          </p:nvSpPr>
          <p:spPr bwMode="auto">
            <a:xfrm>
              <a:off x="3489" y="3657"/>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30" name="Text Box 35">
              <a:extLst>
                <a:ext uri="{FF2B5EF4-FFF2-40B4-BE49-F238E27FC236}">
                  <a16:creationId xmlns:a16="http://schemas.microsoft.com/office/drawing/2014/main" id="{C229699F-2DE1-4924-9A5B-48F976F874BE}"/>
                </a:ext>
              </a:extLst>
            </p:cNvPr>
            <p:cNvSpPr txBox="1">
              <a:spLocks noChangeArrowheads="1"/>
            </p:cNvSpPr>
            <p:nvPr/>
          </p:nvSpPr>
          <p:spPr bwMode="auto">
            <a:xfrm>
              <a:off x="3542" y="3522"/>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531" name="Text Box 39">
              <a:extLst>
                <a:ext uri="{FF2B5EF4-FFF2-40B4-BE49-F238E27FC236}">
                  <a16:creationId xmlns:a16="http://schemas.microsoft.com/office/drawing/2014/main" id="{DE9C4EB3-B35F-4A48-AC9A-70D92C226E01}"/>
                </a:ext>
              </a:extLst>
            </p:cNvPr>
            <p:cNvSpPr txBox="1">
              <a:spLocks noChangeArrowheads="1"/>
            </p:cNvSpPr>
            <p:nvPr/>
          </p:nvSpPr>
          <p:spPr bwMode="auto">
            <a:xfrm>
              <a:off x="2817" y="3322"/>
              <a:ext cx="87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FontTx/>
                <a:buNone/>
              </a:pPr>
              <a:r>
                <a:rPr lang="en-US" altLang="en-US" sz="1400">
                  <a:latin typeface="Tahoma" panose="020B0604030504040204" pitchFamily="34" charset="0"/>
                </a:rPr>
                <a:t>timeout</a:t>
              </a:r>
            </a:p>
            <a:p>
              <a:pPr>
                <a:lnSpc>
                  <a:spcPct val="90000"/>
                </a:lnSpc>
                <a:spcBef>
                  <a:spcPct val="0"/>
                </a:spcBef>
                <a:buClrTx/>
                <a:buSzTx/>
                <a:buFontTx/>
                <a:buNone/>
              </a:pPr>
              <a:r>
                <a:rPr lang="en-US" altLang="en-US" sz="1400">
                  <a:latin typeface="Tahoma" panose="020B0604030504040204" pitchFamily="34" charset="0"/>
                </a:rPr>
                <a:t>retransmit pkt0</a:t>
              </a:r>
            </a:p>
          </p:txBody>
        </p:sp>
        <p:sp>
          <p:nvSpPr>
            <p:cNvPr id="62532" name="Rectangle 45">
              <a:extLst>
                <a:ext uri="{FF2B5EF4-FFF2-40B4-BE49-F238E27FC236}">
                  <a16:creationId xmlns:a16="http://schemas.microsoft.com/office/drawing/2014/main" id="{1140813A-5490-4500-9756-77AF09BFC7EB}"/>
                </a:ext>
              </a:extLst>
            </p:cNvPr>
            <p:cNvSpPr>
              <a:spLocks noChangeArrowheads="1"/>
            </p:cNvSpPr>
            <p:nvPr/>
          </p:nvSpPr>
          <p:spPr bwMode="auto">
            <a:xfrm>
              <a:off x="4729" y="2774"/>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33" name="Text Box 46">
              <a:extLst>
                <a:ext uri="{FF2B5EF4-FFF2-40B4-BE49-F238E27FC236}">
                  <a16:creationId xmlns:a16="http://schemas.microsoft.com/office/drawing/2014/main" id="{ACC81BDF-C0B0-4F57-9E9D-B49401BE6020}"/>
                </a:ext>
              </a:extLst>
            </p:cNvPr>
            <p:cNvSpPr txBox="1">
              <a:spLocks noChangeArrowheads="1"/>
            </p:cNvSpPr>
            <p:nvPr/>
          </p:nvSpPr>
          <p:spPr bwMode="auto">
            <a:xfrm>
              <a:off x="4610" y="2743"/>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a:t>
              </a:r>
              <a:r>
                <a:rPr lang="en-US" altLang="en-US" sz="1200">
                  <a:solidFill>
                    <a:schemeClr val="bg1"/>
                  </a:solidFill>
                  <a:latin typeface="Arial" panose="020B0604020202020204" pitchFamily="34" charset="0"/>
                </a:rPr>
                <a:t> 1 2 3</a:t>
              </a:r>
              <a:r>
                <a:rPr lang="en-US" altLang="en-US" sz="1200">
                  <a:latin typeface="Arial" panose="020B0604020202020204" pitchFamily="34" charset="0"/>
                </a:rPr>
                <a:t> 0 1 2</a:t>
              </a:r>
            </a:p>
          </p:txBody>
        </p:sp>
        <p:sp>
          <p:nvSpPr>
            <p:cNvPr id="62534" name="Rectangle 50">
              <a:extLst>
                <a:ext uri="{FF2B5EF4-FFF2-40B4-BE49-F238E27FC236}">
                  <a16:creationId xmlns:a16="http://schemas.microsoft.com/office/drawing/2014/main" id="{122F78DF-AEED-4ED9-AAD0-6521E5C5AE48}"/>
                </a:ext>
              </a:extLst>
            </p:cNvPr>
            <p:cNvSpPr>
              <a:spLocks noChangeArrowheads="1"/>
            </p:cNvSpPr>
            <p:nvPr/>
          </p:nvSpPr>
          <p:spPr bwMode="auto">
            <a:xfrm>
              <a:off x="4805" y="294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35" name="Text Box 51">
              <a:extLst>
                <a:ext uri="{FF2B5EF4-FFF2-40B4-BE49-F238E27FC236}">
                  <a16:creationId xmlns:a16="http://schemas.microsoft.com/office/drawing/2014/main" id="{DBCDDB7B-E3A0-4AB8-BE15-F94EC36B2204}"/>
                </a:ext>
              </a:extLst>
            </p:cNvPr>
            <p:cNvSpPr txBox="1">
              <a:spLocks noChangeArrowheads="1"/>
            </p:cNvSpPr>
            <p:nvPr/>
          </p:nvSpPr>
          <p:spPr bwMode="auto">
            <a:xfrm>
              <a:off x="4608" y="291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a:t>
              </a:r>
              <a:r>
                <a:rPr lang="en-US" altLang="en-US" sz="1200">
                  <a:solidFill>
                    <a:schemeClr val="bg1"/>
                  </a:solidFill>
                  <a:latin typeface="Arial" panose="020B0604020202020204" pitchFamily="34" charset="0"/>
                </a:rPr>
                <a:t> 2 3 0</a:t>
              </a:r>
              <a:r>
                <a:rPr lang="en-US" altLang="en-US" sz="1200">
                  <a:latin typeface="Arial" panose="020B0604020202020204" pitchFamily="34" charset="0"/>
                </a:rPr>
                <a:t> 1 2</a:t>
              </a:r>
            </a:p>
          </p:txBody>
        </p:sp>
        <p:sp>
          <p:nvSpPr>
            <p:cNvPr id="62536" name="Rectangle 53">
              <a:extLst>
                <a:ext uri="{FF2B5EF4-FFF2-40B4-BE49-F238E27FC236}">
                  <a16:creationId xmlns:a16="http://schemas.microsoft.com/office/drawing/2014/main" id="{F562A916-F4F6-4438-A785-3209A13ECA59}"/>
                </a:ext>
              </a:extLst>
            </p:cNvPr>
            <p:cNvSpPr>
              <a:spLocks noChangeArrowheads="1"/>
            </p:cNvSpPr>
            <p:nvPr/>
          </p:nvSpPr>
          <p:spPr bwMode="auto">
            <a:xfrm>
              <a:off x="4887" y="3111"/>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37" name="Text Box 54">
              <a:extLst>
                <a:ext uri="{FF2B5EF4-FFF2-40B4-BE49-F238E27FC236}">
                  <a16:creationId xmlns:a16="http://schemas.microsoft.com/office/drawing/2014/main" id="{32804A72-DA49-47F0-A308-E5C13F3E285D}"/>
                </a:ext>
              </a:extLst>
            </p:cNvPr>
            <p:cNvSpPr txBox="1">
              <a:spLocks noChangeArrowheads="1"/>
            </p:cNvSpPr>
            <p:nvPr/>
          </p:nvSpPr>
          <p:spPr bwMode="auto">
            <a:xfrm>
              <a:off x="4610" y="3082"/>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0 1 2 </a:t>
              </a:r>
              <a:r>
                <a:rPr lang="en-US" altLang="en-US" sz="1200">
                  <a:solidFill>
                    <a:schemeClr val="bg1"/>
                  </a:solidFill>
                  <a:latin typeface="Arial" panose="020B0604020202020204" pitchFamily="34" charset="0"/>
                </a:rPr>
                <a:t>3 0 1</a:t>
              </a:r>
              <a:r>
                <a:rPr lang="en-US" altLang="en-US" sz="1200">
                  <a:latin typeface="Arial" panose="020B0604020202020204" pitchFamily="34" charset="0"/>
                </a:rPr>
                <a:t> 2</a:t>
              </a:r>
            </a:p>
          </p:txBody>
        </p:sp>
        <p:sp>
          <p:nvSpPr>
            <p:cNvPr id="62538" name="Line 62">
              <a:extLst>
                <a:ext uri="{FF2B5EF4-FFF2-40B4-BE49-F238E27FC236}">
                  <a16:creationId xmlns:a16="http://schemas.microsoft.com/office/drawing/2014/main" id="{23108A9A-0687-41A1-AD13-5070F51977FF}"/>
                </a:ext>
              </a:extLst>
            </p:cNvPr>
            <p:cNvSpPr>
              <a:spLocks noChangeShapeType="1"/>
            </p:cNvSpPr>
            <p:nvPr/>
          </p:nvSpPr>
          <p:spPr bwMode="auto">
            <a:xfrm flipH="1">
              <a:off x="3744" y="2826"/>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39" name="Line 63">
              <a:extLst>
                <a:ext uri="{FF2B5EF4-FFF2-40B4-BE49-F238E27FC236}">
                  <a16:creationId xmlns:a16="http://schemas.microsoft.com/office/drawing/2014/main" id="{C855031A-EFBC-4193-8EC7-02807BB55FA1}"/>
                </a:ext>
              </a:extLst>
            </p:cNvPr>
            <p:cNvSpPr>
              <a:spLocks noChangeShapeType="1"/>
            </p:cNvSpPr>
            <p:nvPr/>
          </p:nvSpPr>
          <p:spPr bwMode="auto">
            <a:xfrm flipH="1">
              <a:off x="3763" y="2992"/>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40" name="Line 64">
              <a:extLst>
                <a:ext uri="{FF2B5EF4-FFF2-40B4-BE49-F238E27FC236}">
                  <a16:creationId xmlns:a16="http://schemas.microsoft.com/office/drawing/2014/main" id="{BC89E5CD-E2C2-4A57-8670-3C18C0A26101}"/>
                </a:ext>
              </a:extLst>
            </p:cNvPr>
            <p:cNvSpPr>
              <a:spLocks noChangeShapeType="1"/>
            </p:cNvSpPr>
            <p:nvPr/>
          </p:nvSpPr>
          <p:spPr bwMode="auto">
            <a:xfrm flipH="1">
              <a:off x="3782" y="3158"/>
              <a:ext cx="822" cy="344"/>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41" name="Text Box 65">
              <a:extLst>
                <a:ext uri="{FF2B5EF4-FFF2-40B4-BE49-F238E27FC236}">
                  <a16:creationId xmlns:a16="http://schemas.microsoft.com/office/drawing/2014/main" id="{EA7FDE51-2F2B-430C-9514-87A0813374A7}"/>
                </a:ext>
              </a:extLst>
            </p:cNvPr>
            <p:cNvSpPr txBox="1">
              <a:spLocks noChangeArrowheads="1"/>
            </p:cNvSpPr>
            <p:nvPr/>
          </p:nvSpPr>
          <p:spPr bwMode="auto">
            <a:xfrm>
              <a:off x="3628" y="304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42" name="Text Box 66">
              <a:extLst>
                <a:ext uri="{FF2B5EF4-FFF2-40B4-BE49-F238E27FC236}">
                  <a16:creationId xmlns:a16="http://schemas.microsoft.com/office/drawing/2014/main" id="{292584F5-95A5-4FA9-9208-CCBD8CD88017}"/>
                </a:ext>
              </a:extLst>
            </p:cNvPr>
            <p:cNvSpPr txBox="1">
              <a:spLocks noChangeArrowheads="1"/>
            </p:cNvSpPr>
            <p:nvPr/>
          </p:nvSpPr>
          <p:spPr bwMode="auto">
            <a:xfrm>
              <a:off x="3640" y="3228"/>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43" name="Text Box 67">
              <a:extLst>
                <a:ext uri="{FF2B5EF4-FFF2-40B4-BE49-F238E27FC236}">
                  <a16:creationId xmlns:a16="http://schemas.microsoft.com/office/drawing/2014/main" id="{873250C0-AB58-470C-9747-50031C03036D}"/>
                </a:ext>
              </a:extLst>
            </p:cNvPr>
            <p:cNvSpPr txBox="1">
              <a:spLocks noChangeArrowheads="1"/>
            </p:cNvSpPr>
            <p:nvPr/>
          </p:nvSpPr>
          <p:spPr bwMode="auto">
            <a:xfrm>
              <a:off x="3659" y="3387"/>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44" name="Text Box 68">
              <a:extLst>
                <a:ext uri="{FF2B5EF4-FFF2-40B4-BE49-F238E27FC236}">
                  <a16:creationId xmlns:a16="http://schemas.microsoft.com/office/drawing/2014/main" id="{18C7EA44-7A81-4F4E-BAD3-F27D5CA7D1F9}"/>
                </a:ext>
              </a:extLst>
            </p:cNvPr>
            <p:cNvSpPr txBox="1">
              <a:spLocks noChangeArrowheads="1"/>
            </p:cNvSpPr>
            <p:nvPr/>
          </p:nvSpPr>
          <p:spPr bwMode="auto">
            <a:xfrm>
              <a:off x="4578" y="365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1">
                  <a:solidFill>
                    <a:srgbClr val="CC0000"/>
                  </a:solidFill>
                  <a:latin typeface="Tahoma" panose="020B0604030504040204" pitchFamily="34" charset="0"/>
                </a:rPr>
                <a:t>will accept packet</a:t>
              </a:r>
            </a:p>
            <a:p>
              <a:pPr>
                <a:lnSpc>
                  <a:spcPct val="100000"/>
                </a:lnSpc>
                <a:spcBef>
                  <a:spcPct val="0"/>
                </a:spcBef>
                <a:buClrTx/>
                <a:buSzTx/>
                <a:buFontTx/>
                <a:buNone/>
              </a:pPr>
              <a:r>
                <a:rPr lang="en-US" altLang="en-US" sz="1200" i="1">
                  <a:solidFill>
                    <a:srgbClr val="CC0000"/>
                  </a:solidFill>
                  <a:latin typeface="Tahoma" panose="020B0604030504040204" pitchFamily="34" charset="0"/>
                </a:rPr>
                <a:t>with seq number 0</a:t>
              </a:r>
            </a:p>
          </p:txBody>
        </p:sp>
        <p:sp>
          <p:nvSpPr>
            <p:cNvPr id="62545" name="Line 69">
              <a:extLst>
                <a:ext uri="{FF2B5EF4-FFF2-40B4-BE49-F238E27FC236}">
                  <a16:creationId xmlns:a16="http://schemas.microsoft.com/office/drawing/2014/main" id="{7AAB459A-9465-493B-90FD-EBBEDA4F454B}"/>
                </a:ext>
              </a:extLst>
            </p:cNvPr>
            <p:cNvSpPr>
              <a:spLocks noChangeShapeType="1"/>
            </p:cNvSpPr>
            <p:nvPr/>
          </p:nvSpPr>
          <p:spPr bwMode="auto">
            <a:xfrm flipV="1">
              <a:off x="5022" y="3269"/>
              <a:ext cx="0" cy="4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46" name="Text Box 117">
              <a:extLst>
                <a:ext uri="{FF2B5EF4-FFF2-40B4-BE49-F238E27FC236}">
                  <a16:creationId xmlns:a16="http://schemas.microsoft.com/office/drawing/2014/main" id="{AF8FE3CA-6F2A-43FE-B1DF-586A96B5C8F5}"/>
                </a:ext>
              </a:extLst>
            </p:cNvPr>
            <p:cNvSpPr txBox="1">
              <a:spLocks noChangeArrowheads="1"/>
            </p:cNvSpPr>
            <p:nvPr/>
          </p:nvSpPr>
          <p:spPr bwMode="auto">
            <a:xfrm>
              <a:off x="3140" y="3838"/>
              <a:ext cx="6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(b) oops!</a:t>
              </a:r>
            </a:p>
          </p:txBody>
        </p:sp>
      </p:grpSp>
      <p:grpSp>
        <p:nvGrpSpPr>
          <p:cNvPr id="62475" name="Group 128">
            <a:extLst>
              <a:ext uri="{FF2B5EF4-FFF2-40B4-BE49-F238E27FC236}">
                <a16:creationId xmlns:a16="http://schemas.microsoft.com/office/drawing/2014/main" id="{0275025E-47D5-4F07-9D7D-C23629B790BE}"/>
              </a:ext>
            </a:extLst>
          </p:cNvPr>
          <p:cNvGrpSpPr>
            <a:grpSpLocks/>
          </p:cNvGrpSpPr>
          <p:nvPr/>
        </p:nvGrpSpPr>
        <p:grpSpPr bwMode="auto">
          <a:xfrm>
            <a:off x="5973764" y="825501"/>
            <a:ext cx="4294187" cy="2138363"/>
            <a:chOff x="2803" y="520"/>
            <a:chExt cx="2705" cy="1347"/>
          </a:xfrm>
        </p:grpSpPr>
        <p:grpSp>
          <p:nvGrpSpPr>
            <p:cNvPr id="62483" name="Group 72">
              <a:extLst>
                <a:ext uri="{FF2B5EF4-FFF2-40B4-BE49-F238E27FC236}">
                  <a16:creationId xmlns:a16="http://schemas.microsoft.com/office/drawing/2014/main" id="{F83E98ED-ED36-45AB-A124-4EDF7F839445}"/>
                </a:ext>
              </a:extLst>
            </p:cNvPr>
            <p:cNvGrpSpPr>
              <a:grpSpLocks/>
            </p:cNvGrpSpPr>
            <p:nvPr/>
          </p:nvGrpSpPr>
          <p:grpSpPr bwMode="auto">
            <a:xfrm>
              <a:off x="2819" y="568"/>
              <a:ext cx="649" cy="173"/>
              <a:chOff x="1895" y="3931"/>
              <a:chExt cx="649" cy="173"/>
            </a:xfrm>
          </p:grpSpPr>
          <p:sp>
            <p:nvSpPr>
              <p:cNvPr id="62517" name="Rectangle 73">
                <a:extLst>
                  <a:ext uri="{FF2B5EF4-FFF2-40B4-BE49-F238E27FC236}">
                    <a16:creationId xmlns:a16="http://schemas.microsoft.com/office/drawing/2014/main" id="{322E79FD-F1F6-458E-86A4-AE8C3D1BF5B1}"/>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8" name="Text Box 74">
                <a:extLst>
                  <a:ext uri="{FF2B5EF4-FFF2-40B4-BE49-F238E27FC236}">
                    <a16:creationId xmlns:a16="http://schemas.microsoft.com/office/drawing/2014/main" id="{B7C0F613-F26C-4B9B-B98F-0BA1363E8174}"/>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484" name="Group 75">
              <a:extLst>
                <a:ext uri="{FF2B5EF4-FFF2-40B4-BE49-F238E27FC236}">
                  <a16:creationId xmlns:a16="http://schemas.microsoft.com/office/drawing/2014/main" id="{6FE2829F-7D2F-4C69-A723-C1D048CFC2C7}"/>
                </a:ext>
              </a:extLst>
            </p:cNvPr>
            <p:cNvGrpSpPr>
              <a:grpSpLocks/>
            </p:cNvGrpSpPr>
            <p:nvPr/>
          </p:nvGrpSpPr>
          <p:grpSpPr bwMode="auto">
            <a:xfrm>
              <a:off x="2831" y="741"/>
              <a:ext cx="649" cy="173"/>
              <a:chOff x="1895" y="3931"/>
              <a:chExt cx="649" cy="173"/>
            </a:xfrm>
          </p:grpSpPr>
          <p:sp>
            <p:nvSpPr>
              <p:cNvPr id="62515" name="Rectangle 76">
                <a:extLst>
                  <a:ext uri="{FF2B5EF4-FFF2-40B4-BE49-F238E27FC236}">
                    <a16:creationId xmlns:a16="http://schemas.microsoft.com/office/drawing/2014/main" id="{CF44B648-155E-43D4-99CD-A7E997E931E1}"/>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6" name="Text Box 77">
                <a:extLst>
                  <a:ext uri="{FF2B5EF4-FFF2-40B4-BE49-F238E27FC236}">
                    <a16:creationId xmlns:a16="http://schemas.microsoft.com/office/drawing/2014/main" id="{5DD3FF82-DD4F-4E70-A95C-85FDF55F9442}"/>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grpSp>
          <p:nvGrpSpPr>
            <p:cNvPr id="62485" name="Group 78">
              <a:extLst>
                <a:ext uri="{FF2B5EF4-FFF2-40B4-BE49-F238E27FC236}">
                  <a16:creationId xmlns:a16="http://schemas.microsoft.com/office/drawing/2014/main" id="{A044F951-BFC5-451A-B05B-07EA5F8CA6B7}"/>
                </a:ext>
              </a:extLst>
            </p:cNvPr>
            <p:cNvGrpSpPr>
              <a:grpSpLocks/>
            </p:cNvGrpSpPr>
            <p:nvPr/>
          </p:nvGrpSpPr>
          <p:grpSpPr bwMode="auto">
            <a:xfrm>
              <a:off x="2836" y="907"/>
              <a:ext cx="649" cy="173"/>
              <a:chOff x="1895" y="3931"/>
              <a:chExt cx="649" cy="173"/>
            </a:xfrm>
          </p:grpSpPr>
          <p:sp>
            <p:nvSpPr>
              <p:cNvPr id="62513" name="Rectangle 79">
                <a:extLst>
                  <a:ext uri="{FF2B5EF4-FFF2-40B4-BE49-F238E27FC236}">
                    <a16:creationId xmlns:a16="http://schemas.microsoft.com/office/drawing/2014/main" id="{F20A2EDE-9440-4CB8-924E-186FA52F6D0B}"/>
                  </a:ext>
                </a:extLst>
              </p:cNvPr>
              <p:cNvSpPr>
                <a:spLocks noChangeArrowheads="1"/>
              </p:cNvSpPr>
              <p:nvPr/>
            </p:nvSpPr>
            <p:spPr bwMode="auto">
              <a:xfrm>
                <a:off x="1936" y="3962"/>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4" name="Text Box 80">
                <a:extLst>
                  <a:ext uri="{FF2B5EF4-FFF2-40B4-BE49-F238E27FC236}">
                    <a16:creationId xmlns:a16="http://schemas.microsoft.com/office/drawing/2014/main" id="{D4B45946-56A3-45EA-A2C2-02C80F82D908}"/>
                  </a:ext>
                </a:extLst>
              </p:cNvPr>
              <p:cNvSpPr txBox="1">
                <a:spLocks noChangeArrowheads="1"/>
              </p:cNvSpPr>
              <p:nvPr/>
            </p:nvSpPr>
            <p:spPr bwMode="auto">
              <a:xfrm>
                <a:off x="1895" y="3931"/>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solidFill>
                      <a:schemeClr val="bg1"/>
                    </a:solidFill>
                    <a:latin typeface="Arial" panose="020B0604020202020204" pitchFamily="34" charset="0"/>
                  </a:rPr>
                  <a:t>0 1 2</a:t>
                </a:r>
                <a:r>
                  <a:rPr lang="en-US" altLang="en-US" sz="1200">
                    <a:latin typeface="Arial" panose="020B0604020202020204" pitchFamily="34" charset="0"/>
                  </a:rPr>
                  <a:t> 3 0 1 2</a:t>
                </a:r>
              </a:p>
            </p:txBody>
          </p:sp>
        </p:grpSp>
        <p:sp>
          <p:nvSpPr>
            <p:cNvPr id="62486" name="Line 81">
              <a:extLst>
                <a:ext uri="{FF2B5EF4-FFF2-40B4-BE49-F238E27FC236}">
                  <a16:creationId xmlns:a16="http://schemas.microsoft.com/office/drawing/2014/main" id="{AB24E196-8355-490A-B8A9-55FEE85605D6}"/>
                </a:ext>
              </a:extLst>
            </p:cNvPr>
            <p:cNvSpPr>
              <a:spLocks noChangeShapeType="1"/>
            </p:cNvSpPr>
            <p:nvPr/>
          </p:nvSpPr>
          <p:spPr bwMode="auto">
            <a:xfrm>
              <a:off x="3460" y="655"/>
              <a:ext cx="1151" cy="1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87" name="Line 82">
              <a:extLst>
                <a:ext uri="{FF2B5EF4-FFF2-40B4-BE49-F238E27FC236}">
                  <a16:creationId xmlns:a16="http://schemas.microsoft.com/office/drawing/2014/main" id="{00F763A5-09CD-4504-8CBC-E4AB654C2EAE}"/>
                </a:ext>
              </a:extLst>
            </p:cNvPr>
            <p:cNvSpPr>
              <a:spLocks noChangeShapeType="1"/>
            </p:cNvSpPr>
            <p:nvPr/>
          </p:nvSpPr>
          <p:spPr bwMode="auto">
            <a:xfrm>
              <a:off x="3479" y="835"/>
              <a:ext cx="1139" cy="144"/>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88" name="Line 83">
              <a:extLst>
                <a:ext uri="{FF2B5EF4-FFF2-40B4-BE49-F238E27FC236}">
                  <a16:creationId xmlns:a16="http://schemas.microsoft.com/office/drawing/2014/main" id="{964BC0EE-B8CD-40C2-B926-482D0B3A8564}"/>
                </a:ext>
              </a:extLst>
            </p:cNvPr>
            <p:cNvSpPr>
              <a:spLocks noChangeShapeType="1"/>
            </p:cNvSpPr>
            <p:nvPr/>
          </p:nvSpPr>
          <p:spPr bwMode="auto">
            <a:xfrm>
              <a:off x="3498" y="1015"/>
              <a:ext cx="1124" cy="13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89" name="Text Box 84">
              <a:extLst>
                <a:ext uri="{FF2B5EF4-FFF2-40B4-BE49-F238E27FC236}">
                  <a16:creationId xmlns:a16="http://schemas.microsoft.com/office/drawing/2014/main" id="{098A215D-4E2E-403F-AE31-7782C5F0E1AE}"/>
                </a:ext>
              </a:extLst>
            </p:cNvPr>
            <p:cNvSpPr txBox="1">
              <a:spLocks noChangeArrowheads="1"/>
            </p:cNvSpPr>
            <p:nvPr/>
          </p:nvSpPr>
          <p:spPr bwMode="auto">
            <a:xfrm>
              <a:off x="3489" y="52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490" name="Text Box 85">
              <a:extLst>
                <a:ext uri="{FF2B5EF4-FFF2-40B4-BE49-F238E27FC236}">
                  <a16:creationId xmlns:a16="http://schemas.microsoft.com/office/drawing/2014/main" id="{55427843-AC03-48C8-99C7-B32548F302BB}"/>
                </a:ext>
              </a:extLst>
            </p:cNvPr>
            <p:cNvSpPr txBox="1">
              <a:spLocks noChangeArrowheads="1"/>
            </p:cNvSpPr>
            <p:nvPr/>
          </p:nvSpPr>
          <p:spPr bwMode="auto">
            <a:xfrm>
              <a:off x="3529" y="70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pkt1</a:t>
              </a:r>
            </a:p>
          </p:txBody>
        </p:sp>
        <p:sp>
          <p:nvSpPr>
            <p:cNvPr id="62491" name="Text Box 86">
              <a:extLst>
                <a:ext uri="{FF2B5EF4-FFF2-40B4-BE49-F238E27FC236}">
                  <a16:creationId xmlns:a16="http://schemas.microsoft.com/office/drawing/2014/main" id="{21C47B57-A255-4604-85B5-4DB829FB6535}"/>
                </a:ext>
              </a:extLst>
            </p:cNvPr>
            <p:cNvSpPr txBox="1">
              <a:spLocks noChangeArrowheads="1"/>
            </p:cNvSpPr>
            <p:nvPr/>
          </p:nvSpPr>
          <p:spPr bwMode="auto">
            <a:xfrm>
              <a:off x="3527" y="880"/>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pkt2</a:t>
              </a:r>
            </a:p>
          </p:txBody>
        </p:sp>
        <p:sp>
          <p:nvSpPr>
            <p:cNvPr id="62492" name="Rectangle 88">
              <a:extLst>
                <a:ext uri="{FF2B5EF4-FFF2-40B4-BE49-F238E27FC236}">
                  <a16:creationId xmlns:a16="http://schemas.microsoft.com/office/drawing/2014/main" id="{61BDBC27-A6ED-44C3-B310-BF9D655BBC04}"/>
                </a:ext>
              </a:extLst>
            </p:cNvPr>
            <p:cNvSpPr>
              <a:spLocks noChangeArrowheads="1"/>
            </p:cNvSpPr>
            <p:nvPr/>
          </p:nvSpPr>
          <p:spPr bwMode="auto">
            <a:xfrm>
              <a:off x="3035" y="1394"/>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493" name="Text Box 89">
              <a:extLst>
                <a:ext uri="{FF2B5EF4-FFF2-40B4-BE49-F238E27FC236}">
                  <a16:creationId xmlns:a16="http://schemas.microsoft.com/office/drawing/2014/main" id="{42B7F6ED-CAE5-4B9A-9890-0A4AC7FBDDA4}"/>
                </a:ext>
              </a:extLst>
            </p:cNvPr>
            <p:cNvSpPr txBox="1">
              <a:spLocks noChangeArrowheads="1"/>
            </p:cNvSpPr>
            <p:nvPr/>
          </p:nvSpPr>
          <p:spPr bwMode="auto">
            <a:xfrm>
              <a:off x="2838" y="1365"/>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a:t>
              </a:r>
              <a:r>
                <a:rPr lang="en-US" altLang="en-US" sz="1200">
                  <a:solidFill>
                    <a:schemeClr val="bg1"/>
                  </a:solidFill>
                  <a:latin typeface="Arial" panose="020B0604020202020204" pitchFamily="34" charset="0"/>
                </a:rPr>
                <a:t> 2</a:t>
              </a:r>
              <a:r>
                <a:rPr lang="en-US" altLang="en-US" sz="1200">
                  <a:latin typeface="Arial" panose="020B0604020202020204" pitchFamily="34" charset="0"/>
                </a:rPr>
                <a:t> </a:t>
              </a:r>
              <a:r>
                <a:rPr lang="en-US" altLang="en-US" sz="1200">
                  <a:solidFill>
                    <a:schemeClr val="bg1"/>
                  </a:solidFill>
                  <a:latin typeface="Arial" panose="020B0604020202020204" pitchFamily="34" charset="0"/>
                </a:rPr>
                <a:t>3 0</a:t>
              </a:r>
              <a:r>
                <a:rPr lang="en-US" altLang="en-US" sz="1200">
                  <a:latin typeface="Arial" panose="020B0604020202020204" pitchFamily="34" charset="0"/>
                </a:rPr>
                <a:t> 1 2</a:t>
              </a:r>
            </a:p>
          </p:txBody>
        </p:sp>
        <p:sp>
          <p:nvSpPr>
            <p:cNvPr id="62494" name="Line 90">
              <a:extLst>
                <a:ext uri="{FF2B5EF4-FFF2-40B4-BE49-F238E27FC236}">
                  <a16:creationId xmlns:a16="http://schemas.microsoft.com/office/drawing/2014/main" id="{DF955DFD-48D7-4B4D-AA18-7E159A814FC9}"/>
                </a:ext>
              </a:extLst>
            </p:cNvPr>
            <p:cNvSpPr>
              <a:spLocks noChangeShapeType="1"/>
            </p:cNvSpPr>
            <p:nvPr/>
          </p:nvSpPr>
          <p:spPr bwMode="auto">
            <a:xfrm>
              <a:off x="3480" y="1473"/>
              <a:ext cx="1124" cy="141"/>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495" name="Text Box 91">
              <a:extLst>
                <a:ext uri="{FF2B5EF4-FFF2-40B4-BE49-F238E27FC236}">
                  <a16:creationId xmlns:a16="http://schemas.microsoft.com/office/drawing/2014/main" id="{AFF115B6-3D06-4944-820B-35ACBB91B612}"/>
                </a:ext>
              </a:extLst>
            </p:cNvPr>
            <p:cNvSpPr txBox="1">
              <a:spLocks noChangeArrowheads="1"/>
            </p:cNvSpPr>
            <p:nvPr/>
          </p:nvSpPr>
          <p:spPr bwMode="auto">
            <a:xfrm>
              <a:off x="3545" y="1478"/>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pkt0</a:t>
              </a:r>
            </a:p>
          </p:txBody>
        </p:sp>
        <p:sp>
          <p:nvSpPr>
            <p:cNvPr id="62496" name="Rectangle 95">
              <a:extLst>
                <a:ext uri="{FF2B5EF4-FFF2-40B4-BE49-F238E27FC236}">
                  <a16:creationId xmlns:a16="http://schemas.microsoft.com/office/drawing/2014/main" id="{3A9EA1F5-006C-4FA6-BB8C-621FC7FB1EC0}"/>
                </a:ext>
              </a:extLst>
            </p:cNvPr>
            <p:cNvSpPr>
              <a:spLocks noChangeArrowheads="1"/>
            </p:cNvSpPr>
            <p:nvPr/>
          </p:nvSpPr>
          <p:spPr bwMode="auto">
            <a:xfrm>
              <a:off x="4740" y="758"/>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497" name="Text Box 96">
              <a:extLst>
                <a:ext uri="{FF2B5EF4-FFF2-40B4-BE49-F238E27FC236}">
                  <a16:creationId xmlns:a16="http://schemas.microsoft.com/office/drawing/2014/main" id="{5695963D-A62C-4C0C-8224-0C4300079AB3}"/>
                </a:ext>
              </a:extLst>
            </p:cNvPr>
            <p:cNvSpPr txBox="1">
              <a:spLocks noChangeArrowheads="1"/>
            </p:cNvSpPr>
            <p:nvPr/>
          </p:nvSpPr>
          <p:spPr bwMode="auto">
            <a:xfrm>
              <a:off x="4621" y="727"/>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a:t>
              </a:r>
              <a:r>
                <a:rPr lang="en-US" altLang="en-US" sz="1200">
                  <a:solidFill>
                    <a:schemeClr val="bg1"/>
                  </a:solidFill>
                  <a:latin typeface="Arial" panose="020B0604020202020204" pitchFamily="34" charset="0"/>
                </a:rPr>
                <a:t> 1 2 3</a:t>
              </a:r>
              <a:r>
                <a:rPr lang="en-US" altLang="en-US" sz="1200">
                  <a:latin typeface="Arial" panose="020B0604020202020204" pitchFamily="34" charset="0"/>
                </a:rPr>
                <a:t> 0 1 2</a:t>
              </a:r>
            </a:p>
          </p:txBody>
        </p:sp>
        <p:sp>
          <p:nvSpPr>
            <p:cNvPr id="62498" name="Rectangle 97">
              <a:extLst>
                <a:ext uri="{FF2B5EF4-FFF2-40B4-BE49-F238E27FC236}">
                  <a16:creationId xmlns:a16="http://schemas.microsoft.com/office/drawing/2014/main" id="{411ABF83-FC2D-4ED2-8EEC-2A3C784F077C}"/>
                </a:ext>
              </a:extLst>
            </p:cNvPr>
            <p:cNvSpPr>
              <a:spLocks noChangeArrowheads="1"/>
            </p:cNvSpPr>
            <p:nvPr/>
          </p:nvSpPr>
          <p:spPr bwMode="auto">
            <a:xfrm>
              <a:off x="4816" y="929"/>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499" name="Text Box 98">
              <a:extLst>
                <a:ext uri="{FF2B5EF4-FFF2-40B4-BE49-F238E27FC236}">
                  <a16:creationId xmlns:a16="http://schemas.microsoft.com/office/drawing/2014/main" id="{15BA8A3F-6862-4393-8BF0-4C18A728F530}"/>
                </a:ext>
              </a:extLst>
            </p:cNvPr>
            <p:cNvSpPr txBox="1">
              <a:spLocks noChangeArrowheads="1"/>
            </p:cNvSpPr>
            <p:nvPr/>
          </p:nvSpPr>
          <p:spPr bwMode="auto">
            <a:xfrm>
              <a:off x="4619" y="90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a:t>
              </a:r>
              <a:r>
                <a:rPr lang="en-US" altLang="en-US" sz="1200">
                  <a:solidFill>
                    <a:schemeClr val="bg1"/>
                  </a:solidFill>
                  <a:latin typeface="Arial" panose="020B0604020202020204" pitchFamily="34" charset="0"/>
                </a:rPr>
                <a:t> 2 3 0</a:t>
              </a:r>
              <a:r>
                <a:rPr lang="en-US" altLang="en-US" sz="1200">
                  <a:latin typeface="Arial" panose="020B0604020202020204" pitchFamily="34" charset="0"/>
                </a:rPr>
                <a:t> 1 2</a:t>
              </a:r>
            </a:p>
          </p:txBody>
        </p:sp>
        <p:sp>
          <p:nvSpPr>
            <p:cNvPr id="62500" name="Rectangle 99">
              <a:extLst>
                <a:ext uri="{FF2B5EF4-FFF2-40B4-BE49-F238E27FC236}">
                  <a16:creationId xmlns:a16="http://schemas.microsoft.com/office/drawing/2014/main" id="{BFE5ABBF-C0EF-49DF-8DE5-30415B4C1CA7}"/>
                </a:ext>
              </a:extLst>
            </p:cNvPr>
            <p:cNvSpPr>
              <a:spLocks noChangeArrowheads="1"/>
            </p:cNvSpPr>
            <p:nvPr/>
          </p:nvSpPr>
          <p:spPr bwMode="auto">
            <a:xfrm>
              <a:off x="4898" y="1095"/>
              <a:ext cx="253" cy="11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01" name="Text Box 100">
              <a:extLst>
                <a:ext uri="{FF2B5EF4-FFF2-40B4-BE49-F238E27FC236}">
                  <a16:creationId xmlns:a16="http://schemas.microsoft.com/office/drawing/2014/main" id="{6CA14C48-C6CF-4D04-A0FE-3590B4857555}"/>
                </a:ext>
              </a:extLst>
            </p:cNvPr>
            <p:cNvSpPr txBox="1">
              <a:spLocks noChangeArrowheads="1"/>
            </p:cNvSpPr>
            <p:nvPr/>
          </p:nvSpPr>
          <p:spPr bwMode="auto">
            <a:xfrm>
              <a:off x="4621" y="1066"/>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0 1 2 </a:t>
              </a:r>
              <a:r>
                <a:rPr lang="en-US" altLang="en-US" sz="1200">
                  <a:solidFill>
                    <a:schemeClr val="bg1"/>
                  </a:solidFill>
                  <a:latin typeface="Arial" panose="020B0604020202020204" pitchFamily="34" charset="0"/>
                </a:rPr>
                <a:t>3 0 1</a:t>
              </a:r>
              <a:r>
                <a:rPr lang="en-US" altLang="en-US" sz="1200">
                  <a:latin typeface="Arial" panose="020B0604020202020204" pitchFamily="34" charset="0"/>
                </a:rPr>
                <a:t> 2</a:t>
              </a:r>
            </a:p>
          </p:txBody>
        </p:sp>
        <p:sp>
          <p:nvSpPr>
            <p:cNvPr id="62502" name="Line 103">
              <a:extLst>
                <a:ext uri="{FF2B5EF4-FFF2-40B4-BE49-F238E27FC236}">
                  <a16:creationId xmlns:a16="http://schemas.microsoft.com/office/drawing/2014/main" id="{932B9FE1-E817-434A-9E75-7790E33290F8}"/>
                </a:ext>
              </a:extLst>
            </p:cNvPr>
            <p:cNvSpPr>
              <a:spLocks noChangeShapeType="1"/>
            </p:cNvSpPr>
            <p:nvPr/>
          </p:nvSpPr>
          <p:spPr bwMode="auto">
            <a:xfrm flipH="1">
              <a:off x="3453" y="810"/>
              <a:ext cx="1124" cy="463"/>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3" name="Line 104">
              <a:extLst>
                <a:ext uri="{FF2B5EF4-FFF2-40B4-BE49-F238E27FC236}">
                  <a16:creationId xmlns:a16="http://schemas.microsoft.com/office/drawing/2014/main" id="{9FB0C595-56D2-4F44-9D08-42782B179D02}"/>
                </a:ext>
              </a:extLst>
            </p:cNvPr>
            <p:cNvSpPr>
              <a:spLocks noChangeShapeType="1"/>
            </p:cNvSpPr>
            <p:nvPr/>
          </p:nvSpPr>
          <p:spPr bwMode="auto">
            <a:xfrm flipH="1">
              <a:off x="3465" y="976"/>
              <a:ext cx="1131" cy="47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4" name="Text Box 107">
              <a:extLst>
                <a:ext uri="{FF2B5EF4-FFF2-40B4-BE49-F238E27FC236}">
                  <a16:creationId xmlns:a16="http://schemas.microsoft.com/office/drawing/2014/main" id="{FFFAE3D8-5624-4D96-91EB-0AAFEF2D0818}"/>
                </a:ext>
              </a:extLst>
            </p:cNvPr>
            <p:cNvSpPr txBox="1">
              <a:spLocks noChangeArrowheads="1"/>
            </p:cNvSpPr>
            <p:nvPr/>
          </p:nvSpPr>
          <p:spPr bwMode="auto">
            <a:xfrm>
              <a:off x="3780" y="1245"/>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b="1">
                  <a:solidFill>
                    <a:srgbClr val="FF0000"/>
                  </a:solidFill>
                  <a:latin typeface="Tahoma" panose="020B0604030504040204" pitchFamily="34" charset="0"/>
                </a:rPr>
                <a:t>X</a:t>
              </a:r>
            </a:p>
          </p:txBody>
        </p:sp>
        <p:sp>
          <p:nvSpPr>
            <p:cNvPr id="62505" name="Text Box 109">
              <a:extLst>
                <a:ext uri="{FF2B5EF4-FFF2-40B4-BE49-F238E27FC236}">
                  <a16:creationId xmlns:a16="http://schemas.microsoft.com/office/drawing/2014/main" id="{FB81A4E8-CA01-4785-979D-57FE61308F48}"/>
                </a:ext>
              </a:extLst>
            </p:cNvPr>
            <p:cNvSpPr txBox="1">
              <a:spLocks noChangeArrowheads="1"/>
            </p:cNvSpPr>
            <p:nvPr/>
          </p:nvSpPr>
          <p:spPr bwMode="auto">
            <a:xfrm>
              <a:off x="4596" y="1501"/>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i="1">
                  <a:solidFill>
                    <a:srgbClr val="CC0000"/>
                  </a:solidFill>
                  <a:latin typeface="Tahoma" panose="020B0604030504040204" pitchFamily="34" charset="0"/>
                </a:rPr>
                <a:t>will accept packet</a:t>
              </a:r>
            </a:p>
            <a:p>
              <a:pPr>
                <a:lnSpc>
                  <a:spcPct val="100000"/>
                </a:lnSpc>
                <a:spcBef>
                  <a:spcPct val="0"/>
                </a:spcBef>
                <a:buClrTx/>
                <a:buSzTx/>
                <a:buFontTx/>
                <a:buNone/>
              </a:pPr>
              <a:r>
                <a:rPr lang="en-US" altLang="en-US" sz="1200" i="1">
                  <a:solidFill>
                    <a:srgbClr val="CC0000"/>
                  </a:solidFill>
                  <a:latin typeface="Tahoma" panose="020B0604030504040204" pitchFamily="34" charset="0"/>
                </a:rPr>
                <a:t>with seq number 0</a:t>
              </a:r>
            </a:p>
          </p:txBody>
        </p:sp>
        <p:sp>
          <p:nvSpPr>
            <p:cNvPr id="62506" name="Line 110">
              <a:extLst>
                <a:ext uri="{FF2B5EF4-FFF2-40B4-BE49-F238E27FC236}">
                  <a16:creationId xmlns:a16="http://schemas.microsoft.com/office/drawing/2014/main" id="{8E1814DB-3861-4560-BA87-00F2E1EFE6FE}"/>
                </a:ext>
              </a:extLst>
            </p:cNvPr>
            <p:cNvSpPr>
              <a:spLocks noChangeShapeType="1"/>
            </p:cNvSpPr>
            <p:nvPr/>
          </p:nvSpPr>
          <p:spPr bwMode="auto">
            <a:xfrm flipH="1" flipV="1">
              <a:off x="5033" y="1253"/>
              <a:ext cx="0" cy="281"/>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07" name="Line 112">
              <a:extLst>
                <a:ext uri="{FF2B5EF4-FFF2-40B4-BE49-F238E27FC236}">
                  <a16:creationId xmlns:a16="http://schemas.microsoft.com/office/drawing/2014/main" id="{99C5E03D-A992-4BF7-80EC-8250777BE65F}"/>
                </a:ext>
              </a:extLst>
            </p:cNvPr>
            <p:cNvSpPr>
              <a:spLocks noChangeShapeType="1"/>
            </p:cNvSpPr>
            <p:nvPr/>
          </p:nvSpPr>
          <p:spPr bwMode="auto">
            <a:xfrm>
              <a:off x="3475" y="1290"/>
              <a:ext cx="372" cy="46"/>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62508" name="Group 115">
              <a:extLst>
                <a:ext uri="{FF2B5EF4-FFF2-40B4-BE49-F238E27FC236}">
                  <a16:creationId xmlns:a16="http://schemas.microsoft.com/office/drawing/2014/main" id="{97EDFB7B-18AA-4FFA-86B4-62C01C119B13}"/>
                </a:ext>
              </a:extLst>
            </p:cNvPr>
            <p:cNvGrpSpPr>
              <a:grpSpLocks/>
            </p:cNvGrpSpPr>
            <p:nvPr/>
          </p:nvGrpSpPr>
          <p:grpSpPr bwMode="auto">
            <a:xfrm>
              <a:off x="2838" y="1185"/>
              <a:ext cx="649" cy="173"/>
              <a:chOff x="2667" y="3750"/>
              <a:chExt cx="649" cy="173"/>
            </a:xfrm>
          </p:grpSpPr>
          <p:sp>
            <p:nvSpPr>
              <p:cNvPr id="62511" name="Rectangle 113">
                <a:extLst>
                  <a:ext uri="{FF2B5EF4-FFF2-40B4-BE49-F238E27FC236}">
                    <a16:creationId xmlns:a16="http://schemas.microsoft.com/office/drawing/2014/main" id="{E4CEF116-841B-4133-8566-5CF94A79E5CE}"/>
                  </a:ext>
                </a:extLst>
              </p:cNvPr>
              <p:cNvSpPr>
                <a:spLocks noChangeArrowheads="1"/>
              </p:cNvSpPr>
              <p:nvPr/>
            </p:nvSpPr>
            <p:spPr bwMode="auto">
              <a:xfrm>
                <a:off x="2786" y="3779"/>
                <a:ext cx="253" cy="11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62512" name="Text Box 114">
                <a:extLst>
                  <a:ext uri="{FF2B5EF4-FFF2-40B4-BE49-F238E27FC236}">
                    <a16:creationId xmlns:a16="http://schemas.microsoft.com/office/drawing/2014/main" id="{6B92CAB3-A651-4002-8B7F-0E4BE773B354}"/>
                  </a:ext>
                </a:extLst>
              </p:cNvPr>
              <p:cNvSpPr txBox="1">
                <a:spLocks noChangeArrowheads="1"/>
              </p:cNvSpPr>
              <p:nvPr/>
            </p:nvSpPr>
            <p:spPr bwMode="auto">
              <a:xfrm>
                <a:off x="2667" y="3750"/>
                <a:ext cx="6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200">
                    <a:latin typeface="Arial" panose="020B0604020202020204" pitchFamily="34" charset="0"/>
                  </a:rPr>
                  <a:t>0 </a:t>
                </a:r>
                <a:r>
                  <a:rPr lang="en-US" altLang="en-US" sz="1200">
                    <a:solidFill>
                      <a:schemeClr val="bg1"/>
                    </a:solidFill>
                    <a:latin typeface="Arial" panose="020B0604020202020204" pitchFamily="34" charset="0"/>
                  </a:rPr>
                  <a:t>1 2</a:t>
                </a:r>
                <a:r>
                  <a:rPr lang="en-US" altLang="en-US" sz="1200">
                    <a:latin typeface="Arial" panose="020B0604020202020204" pitchFamily="34" charset="0"/>
                  </a:rPr>
                  <a:t> </a:t>
                </a:r>
                <a:r>
                  <a:rPr lang="en-US" altLang="en-US" sz="1200">
                    <a:solidFill>
                      <a:schemeClr val="bg1"/>
                    </a:solidFill>
                    <a:latin typeface="Arial" panose="020B0604020202020204" pitchFamily="34" charset="0"/>
                  </a:rPr>
                  <a:t>3 </a:t>
                </a:r>
                <a:r>
                  <a:rPr lang="en-US" altLang="en-US" sz="1200">
                    <a:latin typeface="Arial" panose="020B0604020202020204" pitchFamily="34" charset="0"/>
                  </a:rPr>
                  <a:t>0 1 2</a:t>
                </a:r>
              </a:p>
            </p:txBody>
          </p:sp>
        </p:grpSp>
        <p:sp>
          <p:nvSpPr>
            <p:cNvPr id="62509" name="Text Box 116">
              <a:extLst>
                <a:ext uri="{FF2B5EF4-FFF2-40B4-BE49-F238E27FC236}">
                  <a16:creationId xmlns:a16="http://schemas.microsoft.com/office/drawing/2014/main" id="{D7F4BB9C-8E71-4288-8C53-EF5A6A5F5D4C}"/>
                </a:ext>
              </a:extLst>
            </p:cNvPr>
            <p:cNvSpPr txBox="1">
              <a:spLocks noChangeArrowheads="1"/>
            </p:cNvSpPr>
            <p:nvPr/>
          </p:nvSpPr>
          <p:spPr bwMode="auto">
            <a:xfrm>
              <a:off x="3547" y="1154"/>
              <a:ext cx="3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Tahoma" panose="020B0604030504040204" pitchFamily="34" charset="0"/>
                </a:rPr>
                <a:t>pkt3</a:t>
              </a:r>
            </a:p>
          </p:txBody>
        </p:sp>
        <p:sp>
          <p:nvSpPr>
            <p:cNvPr id="62510" name="Text Box 119">
              <a:extLst>
                <a:ext uri="{FF2B5EF4-FFF2-40B4-BE49-F238E27FC236}">
                  <a16:creationId xmlns:a16="http://schemas.microsoft.com/office/drawing/2014/main" id="{07033BC4-20BB-40EE-B1A0-AA1FDC89F739}"/>
                </a:ext>
              </a:extLst>
            </p:cNvPr>
            <p:cNvSpPr txBox="1">
              <a:spLocks noChangeArrowheads="1"/>
            </p:cNvSpPr>
            <p:nvPr/>
          </p:nvSpPr>
          <p:spPr bwMode="auto">
            <a:xfrm>
              <a:off x="2803" y="1655"/>
              <a:ext cx="9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(a) no problem</a:t>
              </a:r>
            </a:p>
          </p:txBody>
        </p:sp>
      </p:grpSp>
      <p:grpSp>
        <p:nvGrpSpPr>
          <p:cNvPr id="12" name="Group 122">
            <a:extLst>
              <a:ext uri="{FF2B5EF4-FFF2-40B4-BE49-F238E27FC236}">
                <a16:creationId xmlns:a16="http://schemas.microsoft.com/office/drawing/2014/main" id="{48BCF091-2DBE-42EF-9EC2-200C6C5C0774}"/>
              </a:ext>
            </a:extLst>
          </p:cNvPr>
          <p:cNvGrpSpPr>
            <a:grpSpLocks/>
          </p:cNvGrpSpPr>
          <p:nvPr/>
        </p:nvGrpSpPr>
        <p:grpSpPr bwMode="auto">
          <a:xfrm>
            <a:off x="7958139" y="890589"/>
            <a:ext cx="517525" cy="5278437"/>
            <a:chOff x="3821" y="550"/>
            <a:chExt cx="326" cy="3325"/>
          </a:xfrm>
        </p:grpSpPr>
        <p:pic>
          <p:nvPicPr>
            <p:cNvPr id="62481" name="Picture 5" descr="curtain">
              <a:extLst>
                <a:ext uri="{FF2B5EF4-FFF2-40B4-BE49-F238E27FC236}">
                  <a16:creationId xmlns:a16="http://schemas.microsoft.com/office/drawing/2014/main" id="{9546C699-C351-4385-B638-2495EB3F8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Picture 111" descr="curtain">
              <a:extLst>
                <a:ext uri="{FF2B5EF4-FFF2-40B4-BE49-F238E27FC236}">
                  <a16:creationId xmlns:a16="http://schemas.microsoft.com/office/drawing/2014/main" id="{13D5BA9B-C3BB-4F56-B762-941982EB1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3881" name="Text Box 121">
            <a:extLst>
              <a:ext uri="{FF2B5EF4-FFF2-40B4-BE49-F238E27FC236}">
                <a16:creationId xmlns:a16="http://schemas.microsoft.com/office/drawing/2014/main" id="{2274BE0F-DEE4-4699-9E59-2C4ABA7D1952}"/>
              </a:ext>
            </a:extLst>
          </p:cNvPr>
          <p:cNvSpPr txBox="1">
            <a:spLocks noChangeArrowheads="1"/>
          </p:cNvSpPr>
          <p:nvPr/>
        </p:nvSpPr>
        <p:spPr bwMode="auto">
          <a:xfrm>
            <a:off x="6219825" y="3049588"/>
            <a:ext cx="3835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i="1">
                <a:latin typeface="Tahoma" panose="020B0604030504040204" pitchFamily="34" charset="0"/>
              </a:rPr>
              <a:t>receiver can</a:t>
            </a:r>
            <a:r>
              <a:rPr lang="ja-JP" altLang="en-US" sz="1600" i="1">
                <a:latin typeface="Tahoma" panose="020B0604030504040204" pitchFamily="34" charset="0"/>
              </a:rPr>
              <a:t>’</a:t>
            </a:r>
            <a:r>
              <a:rPr lang="en-US" altLang="ja-JP" sz="1600" i="1">
                <a:latin typeface="Tahoma" panose="020B0604030504040204" pitchFamily="34" charset="0"/>
              </a:rPr>
              <a:t>t see sender side.</a:t>
            </a:r>
          </a:p>
          <a:p>
            <a:pPr algn="ctr">
              <a:lnSpc>
                <a:spcPct val="100000"/>
              </a:lnSpc>
              <a:spcBef>
                <a:spcPct val="0"/>
              </a:spcBef>
              <a:buClrTx/>
              <a:buSzTx/>
              <a:buFontTx/>
              <a:buNone/>
            </a:pPr>
            <a:r>
              <a:rPr lang="en-US" altLang="en-US" sz="1600" i="1">
                <a:latin typeface="Tahoma" panose="020B0604030504040204" pitchFamily="34" charset="0"/>
              </a:rPr>
              <a:t>receiver behavior identical in both cases!</a:t>
            </a:r>
          </a:p>
          <a:p>
            <a:pPr algn="ctr">
              <a:lnSpc>
                <a:spcPct val="100000"/>
              </a:lnSpc>
              <a:spcBef>
                <a:spcPct val="0"/>
              </a:spcBef>
              <a:buClrTx/>
              <a:buSzTx/>
              <a:buFontTx/>
              <a:buNone/>
            </a:pPr>
            <a:r>
              <a:rPr lang="en-US" altLang="en-US" sz="1600" i="1">
                <a:solidFill>
                  <a:srgbClr val="CC0000"/>
                </a:solidFill>
                <a:latin typeface="Tahoma" panose="020B0604030504040204" pitchFamily="34" charset="0"/>
              </a:rPr>
              <a:t>something</a:t>
            </a:r>
            <a:r>
              <a:rPr lang="ja-JP" altLang="en-US" sz="1600" i="1">
                <a:solidFill>
                  <a:srgbClr val="CC0000"/>
                </a:solidFill>
                <a:latin typeface="Tahoma" panose="020B0604030504040204" pitchFamily="34" charset="0"/>
              </a:rPr>
              <a:t>’</a:t>
            </a:r>
            <a:r>
              <a:rPr lang="en-US" altLang="ja-JP" sz="1600" i="1">
                <a:solidFill>
                  <a:srgbClr val="CC0000"/>
                </a:solidFill>
                <a:latin typeface="Tahoma" panose="020B0604030504040204" pitchFamily="34" charset="0"/>
              </a:rPr>
              <a:t>s (very) wrong!</a:t>
            </a:r>
            <a:endParaRPr lang="en-US" altLang="en-US" sz="1600" i="1">
              <a:solidFill>
                <a:srgbClr val="CC0000"/>
              </a:solidFill>
              <a:latin typeface="Tahoma" panose="020B0604030504040204" pitchFamily="34" charset="0"/>
            </a:endParaRPr>
          </a:p>
        </p:txBody>
      </p:sp>
      <p:sp>
        <p:nvSpPr>
          <p:cNvPr id="373884" name="Rectangle 124">
            <a:extLst>
              <a:ext uri="{FF2B5EF4-FFF2-40B4-BE49-F238E27FC236}">
                <a16:creationId xmlns:a16="http://schemas.microsoft.com/office/drawing/2014/main" id="{3084BBF0-E0B5-4AF4-A62A-C613FA17EE58}"/>
              </a:ext>
            </a:extLst>
          </p:cNvPr>
          <p:cNvSpPr>
            <a:spLocks noChangeArrowheads="1"/>
          </p:cNvSpPr>
          <p:nvPr/>
        </p:nvSpPr>
        <p:spPr bwMode="auto">
          <a:xfrm>
            <a:off x="426128" y="2732088"/>
            <a:ext cx="4920572" cy="1554162"/>
          </a:xfrm>
          <a:prstGeom prst="rect">
            <a:avLst/>
          </a:prstGeom>
          <a:noFill/>
          <a:ln>
            <a:noFill/>
          </a:ln>
          <a:effectLst/>
        </p:spPr>
        <p:txBody>
          <a:bodyPr/>
          <a:lstStyle/>
          <a:p>
            <a:pPr marL="292100" indent="-292100">
              <a:lnSpc>
                <a:spcPct val="80000"/>
              </a:lnSpc>
              <a:spcBef>
                <a:spcPct val="20000"/>
              </a:spcBef>
              <a:buClr>
                <a:srgbClr val="000099"/>
              </a:buClr>
              <a:buSzPct val="100000"/>
              <a:buFont typeface="Wingdings" charset="2"/>
              <a:buChar char="§"/>
              <a:defRPr/>
            </a:pPr>
            <a:r>
              <a:rPr lang="en-US" sz="2400" dirty="0">
                <a:latin typeface="Gill Sans MT" charset="0"/>
                <a:ea typeface="ＭＳ Ｐゴシック" charset="0"/>
              </a:rPr>
              <a:t>receiver sees no difference in two scenarios!</a:t>
            </a:r>
          </a:p>
          <a:p>
            <a:pPr marL="292100" indent="-292100">
              <a:lnSpc>
                <a:spcPct val="80000"/>
              </a:lnSpc>
              <a:spcBef>
                <a:spcPct val="20000"/>
              </a:spcBef>
              <a:buClr>
                <a:srgbClr val="000099"/>
              </a:buClr>
              <a:buSzPct val="100000"/>
              <a:buFont typeface="Wingdings" charset="2"/>
              <a:buChar char="§"/>
              <a:defRPr/>
            </a:pPr>
            <a:r>
              <a:rPr lang="en-US" sz="2400" dirty="0">
                <a:latin typeface="Gill Sans MT" charset="0"/>
                <a:ea typeface="ＭＳ Ｐゴシック" charset="0"/>
              </a:rPr>
              <a:t>duplicate data accepted as new in (b)</a:t>
            </a:r>
          </a:p>
          <a:p>
            <a:pPr marL="342900" indent="-342900">
              <a:lnSpc>
                <a:spcPct val="80000"/>
              </a:lnSpc>
              <a:spcBef>
                <a:spcPct val="20000"/>
              </a:spcBef>
              <a:buClr>
                <a:srgbClr val="000099"/>
              </a:buClr>
              <a:buSzPct val="65000"/>
              <a:defRPr/>
            </a:pPr>
            <a:endParaRPr lang="en-US" sz="2400" dirty="0">
              <a:latin typeface="Gill Sans MT" charset="0"/>
              <a:ea typeface="ＭＳ Ｐゴシック" charset="0"/>
            </a:endParaRPr>
          </a:p>
          <a:p>
            <a:pPr marL="342900" indent="-342900">
              <a:lnSpc>
                <a:spcPct val="80000"/>
              </a:lnSpc>
              <a:spcBef>
                <a:spcPct val="20000"/>
              </a:spcBef>
              <a:buClr>
                <a:srgbClr val="000099"/>
              </a:buClr>
              <a:buSzPct val="65000"/>
              <a:defRPr/>
            </a:pPr>
            <a:r>
              <a:rPr lang="en-US" sz="2400" dirty="0">
                <a:solidFill>
                  <a:srgbClr val="CC0000"/>
                </a:solidFill>
                <a:latin typeface="Gill Sans MT" charset="0"/>
                <a:ea typeface="ＭＳ Ｐゴシック" charset="0"/>
              </a:rPr>
              <a:t>Q:</a:t>
            </a:r>
            <a:r>
              <a:rPr lang="en-US" sz="2400" dirty="0">
                <a:latin typeface="Gill Sans MT" charset="0"/>
                <a:ea typeface="ＭＳ Ｐゴシック" charset="0"/>
              </a:rPr>
              <a:t> what relationship between </a:t>
            </a:r>
            <a:r>
              <a:rPr lang="en-US" sz="2400" dirty="0" err="1">
                <a:latin typeface="Gill Sans MT" charset="0"/>
                <a:ea typeface="ＭＳ Ｐゴシック" charset="0"/>
              </a:rPr>
              <a:t>seq</a:t>
            </a:r>
            <a:r>
              <a:rPr lang="en-US" sz="2400" dirty="0">
                <a:latin typeface="Gill Sans MT" charset="0"/>
                <a:ea typeface="ＭＳ Ｐゴシック" charset="0"/>
              </a:rPr>
              <a:t> # size and window size to avoid problem in (b)?</a:t>
            </a:r>
          </a:p>
        </p:txBody>
      </p:sp>
      <p:sp>
        <p:nvSpPr>
          <p:cNvPr id="91" name="TextBox 90">
            <a:extLst>
              <a:ext uri="{FF2B5EF4-FFF2-40B4-BE49-F238E27FC236}">
                <a16:creationId xmlns:a16="http://schemas.microsoft.com/office/drawing/2014/main" id="{2884BE86-424B-4D2D-9392-CBAF8BFE5B1D}"/>
              </a:ext>
            </a:extLst>
          </p:cNvPr>
          <p:cNvSpPr txBox="1">
            <a:spLocks noChangeArrowheads="1"/>
          </p:cNvSpPr>
          <p:nvPr/>
        </p:nvSpPr>
        <p:spPr bwMode="auto">
          <a:xfrm>
            <a:off x="304800" y="6003925"/>
            <a:ext cx="608965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2000" dirty="0">
                <a:solidFill>
                  <a:srgbClr val="FF0000"/>
                </a:solidFill>
                <a:latin typeface="Tahoma" panose="020B0604030504040204" pitchFamily="34" charset="0"/>
              </a:rPr>
              <a:t>less than or equal to the half of the   sequence number</a:t>
            </a:r>
            <a:endParaRPr lang="en-US" altLang="en-US" sz="2000" dirty="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3881"/>
                                        </p:tgtEl>
                                        <p:attrNameLst>
                                          <p:attrName>style.visibility</p:attrName>
                                        </p:attrNameLst>
                                      </p:cBhvr>
                                      <p:to>
                                        <p:strVal val="visible"/>
                                      </p:to>
                                    </p:set>
                                    <p:animEffect transition="in" filter="dissolve">
                                      <p:cBhvr>
                                        <p:cTn id="14" dur="500"/>
                                        <p:tgtEl>
                                          <p:spTgt spid="37388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38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blinds(horizontal)">
                                      <p:cBhvr>
                                        <p:cTn id="2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881" grpId="0"/>
      <p:bldP spid="373884" grpId="0"/>
      <p:bldP spid="9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a:t>Transport Layer: 3-</a:t>
            </a:r>
            <a:fld id="{C4204591-24BD-A542-B9D5-F8D8A88D2FEE}" type="slidenum">
              <a:rPr lang="en-US" smtClean="0"/>
              <a:pPr/>
              <a:t>68</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668452" cy="464820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byte steam:</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463550" lvl="1" indent="0">
              <a:spcBef>
                <a:spcPts val="400"/>
              </a:spcBef>
              <a:buNone/>
              <a:defRPr/>
            </a:pPr>
            <a:r>
              <a:rPr lang="en-US" sz="2800" dirty="0">
                <a:solidFill>
                  <a:srgbClr val="FF0000"/>
                </a:solidFill>
                <a:ea typeface="ＭＳ Ｐゴシック" charset="0"/>
              </a:rPr>
              <a:t>  MSS: maximum amount of  </a:t>
            </a:r>
          </a:p>
          <a:p>
            <a:pPr marL="463550" lvl="1" indent="0">
              <a:spcBef>
                <a:spcPts val="400"/>
              </a:spcBef>
              <a:buNone/>
              <a:defRPr/>
            </a:pPr>
            <a:r>
              <a:rPr lang="en-US" sz="2800" dirty="0">
                <a:solidFill>
                  <a:srgbClr val="FF0000"/>
                </a:solidFill>
                <a:ea typeface="ＭＳ Ｐゴシック" charset="0"/>
              </a:rPr>
              <a:t>  application layer data in the</a:t>
            </a:r>
          </a:p>
          <a:p>
            <a:pPr marL="463550" lvl="1" indent="0">
              <a:spcBef>
                <a:spcPts val="400"/>
              </a:spcBef>
              <a:buNone/>
              <a:defRPr/>
            </a:pPr>
            <a:r>
              <a:rPr lang="en-US" sz="2800" dirty="0">
                <a:solidFill>
                  <a:srgbClr val="FF0000"/>
                </a:solidFill>
                <a:ea typeface="ＭＳ Ｐゴシック" charset="0"/>
              </a:rPr>
              <a:t>  segment.</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69</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Receiver: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 numbers and Acks</a:t>
            </a:r>
            <a:endParaRPr lang="en-US" sz="4400" b="0" dirty="0"/>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70</a:t>
            </a:fld>
            <a:endParaRPr lang="en-US" dirty="0"/>
          </a:p>
        </p:txBody>
      </p:sp>
      <p:sp>
        <p:nvSpPr>
          <p:cNvPr id="6" name="Content Placeholder 108">
            <a:extLst>
              <a:ext uri="{FF2B5EF4-FFF2-40B4-BE49-F238E27FC236}">
                <a16:creationId xmlns:a16="http://schemas.microsoft.com/office/drawing/2014/main" id="{4977B54C-3B51-4812-857F-1D5870C13897}"/>
              </a:ext>
            </a:extLst>
          </p:cNvPr>
          <p:cNvSpPr>
            <a:spLocks noGrp="1" noChangeArrowheads="1"/>
          </p:cNvSpPr>
          <p:nvPr>
            <p:ph sz="half" idx="1"/>
          </p:nvPr>
        </p:nvSpPr>
        <p:spPr>
          <a:xfrm>
            <a:off x="482321" y="1567543"/>
            <a:ext cx="11324979" cy="4680857"/>
          </a:xfrm>
        </p:spPr>
        <p:txBody>
          <a:bodyPr/>
          <a:lstStyle/>
          <a:p>
            <a:r>
              <a:rPr lang="en-US" altLang="en-US" dirty="0"/>
              <a:t>Suppose Host A wants to send a stream of data to a process in Host B over a TCP connection. Assume that, the data stream consists of a file consisting of 500,000 bytes, and that the MSS is 1,000 bytes. Then the segment looks like this:</a:t>
            </a:r>
          </a:p>
          <a:p>
            <a:endParaRPr lang="en-US" altLang="en-US" dirty="0"/>
          </a:p>
          <a:p>
            <a:pPr>
              <a:buFont typeface="Wingdings" panose="05000000000000000000" pitchFamily="2" charset="2"/>
              <a:buNone/>
            </a:pPr>
            <a:endParaRPr lang="en-US" altLang="en-US" dirty="0"/>
          </a:p>
          <a:p>
            <a:pPr>
              <a:buFont typeface="Wingdings" panose="05000000000000000000" pitchFamily="2" charset="2"/>
              <a:buNone/>
            </a:pPr>
            <a:endParaRPr lang="en-US" altLang="en-US" dirty="0"/>
          </a:p>
        </p:txBody>
      </p:sp>
      <p:pic>
        <p:nvPicPr>
          <p:cNvPr id="7" name="Picture 2">
            <a:extLst>
              <a:ext uri="{FF2B5EF4-FFF2-40B4-BE49-F238E27FC236}">
                <a16:creationId xmlns:a16="http://schemas.microsoft.com/office/drawing/2014/main" id="{3FB7D163-0C4E-4DFC-92D3-0F2906F69F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21" y="3767138"/>
            <a:ext cx="1044014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916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7297" y="2855469"/>
              <a:ext cx="303288"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A</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F</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9184" y="2863949"/>
                <a:ext cx="279243"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S</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B8C2C9"/>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B8C2C9"/>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effectLst/>
                    <a:uLnTx/>
                    <a:uFillTx/>
                    <a:latin typeface="Calibri"/>
                    <a:ea typeface="ＭＳ Ｐゴシック" charset="0"/>
                    <a:cs typeface="+mn-cs"/>
                  </a:rPr>
                  <a:t>U</a:t>
                </a:r>
                <a:endParaRPr kumimoji="0" lang="en-US" sz="2400" b="0" i="0" u="none" strike="noStrike" kern="1200" cap="none" spc="0" normalizeH="0" baseline="0" noProof="0" dirty="0">
                  <a:ln>
                    <a:noFill/>
                  </a:ln>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42565" cy="1390074"/>
            <a:chOff x="182880" y="2863950"/>
            <a:chExt cx="524256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62946" cy="338554"/>
              <a:chOff x="4962499" y="2863950"/>
              <a:chExt cx="46294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B8C2C9"/>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B8C2C9"/>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8569" y="2863950"/>
                <a:ext cx="296876" cy="3385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B8C2C9"/>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B8C2C9"/>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71</a:t>
            </a:fld>
            <a:endParaRPr lang="en-US" dirty="0"/>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651671" y="1096187"/>
            <a:ext cx="5096669" cy="1311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536229" y="2217734"/>
            <a:ext cx="5096669" cy="1768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endPar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446814" y="3868776"/>
            <a:ext cx="5688876" cy="3331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the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Discards out-of-order segments</a:t>
            </a:r>
            <a:endParaRPr kumimoji="0" lang="en-US" altLang="ja-JP"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lang="en-US" altLang="en-US" i="1" u="sng" kern="0" dirty="0">
                <a:solidFill>
                  <a:srgbClr val="ED356A"/>
                </a:solidFill>
                <a:latin typeface="Calibri" panose="020F0502020204030204"/>
                <a:ea typeface="ＭＳ Ｐゴシック" panose="020B0600070205080204" pitchFamily="34" charset="-128"/>
              </a:rPr>
              <a:t>B: </a:t>
            </a:r>
            <a:r>
              <a:rPr lang="en-US" altLang="en-US" dirty="0"/>
              <a:t>Keeps the out-of-order bytes in the buffer</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lang="en-US" altLang="en-US" i="1" u="sng" dirty="0">
                <a:solidFill>
                  <a:srgbClr val="ED356A"/>
                </a:solidFill>
              </a:rPr>
              <a:t>C: </a:t>
            </a:r>
            <a:r>
              <a:rPr lang="en-US" altLang="en-US" dirty="0"/>
              <a:t>TCP spec </a:t>
            </a:r>
            <a:r>
              <a:rPr lang="en-US" altLang="en-US" dirty="0" err="1"/>
              <a:t>doesn</a:t>
            </a:r>
            <a:r>
              <a:rPr lang="ja-JP" altLang="en-US" dirty="0"/>
              <a:t>’</a:t>
            </a:r>
            <a:r>
              <a:rPr lang="en-US" altLang="ja-JP" dirty="0"/>
              <a:t>t say, - up to the implementor</a:t>
            </a:r>
            <a:endParaRPr lang="en-US" altLang="en-US" dirty="0"/>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endParaRPr kumimoji="0" lang="en-US" altLang="en-US"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72</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fontScale="90000"/>
          </a:bodyPr>
          <a:lstStyle/>
          <a:p>
            <a:r>
              <a:rPr lang="en-US" sz="4800" dirty="0"/>
              <a:t>TCP sequence numbers, ACKs (Some Scenarios)</a:t>
            </a:r>
            <a:endParaRPr lang="en-US" sz="4400" b="0" dirty="0"/>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73</a:t>
            </a:fld>
            <a:endParaRPr lang="en-US" dirty="0"/>
          </a:p>
        </p:txBody>
      </p:sp>
      <p:sp>
        <p:nvSpPr>
          <p:cNvPr id="110" name="Content Placeholder 2">
            <a:extLst>
              <a:ext uri="{FF2B5EF4-FFF2-40B4-BE49-F238E27FC236}">
                <a16:creationId xmlns:a16="http://schemas.microsoft.com/office/drawing/2014/main" id="{72DD3772-0FF8-4772-9BD5-6FA30E8CD518}"/>
              </a:ext>
            </a:extLst>
          </p:cNvPr>
          <p:cNvSpPr>
            <a:spLocks noGrp="1" noChangeArrowheads="1"/>
          </p:cNvSpPr>
          <p:nvPr>
            <p:ph sz="half" idx="1"/>
          </p:nvPr>
        </p:nvSpPr>
        <p:spPr>
          <a:xfrm>
            <a:off x="727969" y="1567543"/>
            <a:ext cx="11061576" cy="4713514"/>
          </a:xfrm>
        </p:spPr>
        <p:txBody>
          <a:bodyPr/>
          <a:lstStyle/>
          <a:p>
            <a:r>
              <a:rPr lang="en-US" altLang="en-US" dirty="0"/>
              <a:t>Host A has received all data from 0 to 535 and Host A is expecting data 536 and all subsequent byte streams from B.</a:t>
            </a:r>
          </a:p>
          <a:p>
            <a:r>
              <a:rPr lang="en-US" altLang="en-US" dirty="0"/>
              <a:t>Host A received one segment from 0 through 535 and another segment from 900 to 1000. </a:t>
            </a:r>
          </a:p>
          <a:p>
            <a:pPr lvl="1"/>
            <a:r>
              <a:rPr lang="en-US" altLang="en-US" dirty="0"/>
              <a:t>It has not received any segment from 536 to 899. Therefore, there has a gap</a:t>
            </a:r>
          </a:p>
          <a:p>
            <a:pPr lvl="1"/>
            <a:r>
              <a:rPr lang="en-US" altLang="en-US" dirty="0">
                <a:solidFill>
                  <a:srgbClr val="FF0000"/>
                </a:solidFill>
              </a:rPr>
              <a:t>Cumulative acknowledgments</a:t>
            </a:r>
            <a:r>
              <a:rPr lang="en-US" altLang="en-US" dirty="0"/>
              <a:t>. </a:t>
            </a:r>
          </a:p>
          <a:p>
            <a:r>
              <a:rPr lang="en-US" altLang="en-US" dirty="0"/>
              <a:t>Host A received the segment from 900 to 1000 before receiving bytes 536 to 899. Therefore, out of order. </a:t>
            </a:r>
          </a:p>
          <a:p>
            <a:pPr lvl="1"/>
            <a:endParaRPr lang="en-US" altLang="en-US" dirty="0"/>
          </a:p>
        </p:txBody>
      </p:sp>
    </p:spTree>
    <p:extLst>
      <p:ext uri="{BB962C8B-B14F-4D97-AF65-F5344CB8AC3E}">
        <p14:creationId xmlns:p14="http://schemas.microsoft.com/office/powerpoint/2010/main" val="3163499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75</a:t>
            </a:fld>
            <a:endParaRPr lang="en-US" dirty="0"/>
          </a:p>
        </p:txBody>
      </p:sp>
      <p:sp>
        <p:nvSpPr>
          <p:cNvPr id="6" name="TextBox 5">
            <a:extLst>
              <a:ext uri="{FF2B5EF4-FFF2-40B4-BE49-F238E27FC236}">
                <a16:creationId xmlns:a16="http://schemas.microsoft.com/office/drawing/2014/main" id="{105410C8-4A39-4893-B40B-468E86173C35}"/>
              </a:ext>
            </a:extLst>
          </p:cNvPr>
          <p:cNvSpPr txBox="1">
            <a:spLocks noChangeArrowheads="1"/>
          </p:cNvSpPr>
          <p:nvPr/>
        </p:nvSpPr>
        <p:spPr bwMode="auto">
          <a:xfrm>
            <a:off x="542611" y="5595762"/>
            <a:ext cx="1097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just">
              <a:lnSpc>
                <a:spcPct val="100000"/>
              </a:lnSpc>
              <a:spcBef>
                <a:spcPct val="0"/>
              </a:spcBef>
              <a:buClrTx/>
              <a:buSzTx/>
              <a:buFontTx/>
              <a:buNone/>
            </a:pPr>
            <a:r>
              <a:rPr lang="en-US" altLang="en-US" sz="2400" dirty="0" err="1">
                <a:solidFill>
                  <a:srgbClr val="FF0000"/>
                </a:solidFill>
                <a:latin typeface="Tahoma" panose="020B0604030504040204" pitchFamily="34" charset="0"/>
              </a:rPr>
              <a:t>SampleRTT</a:t>
            </a:r>
            <a:r>
              <a:rPr lang="en-US" altLang="en-US" sz="2400" dirty="0">
                <a:solidFill>
                  <a:srgbClr val="FF0000"/>
                </a:solidFill>
                <a:latin typeface="Tahoma" panose="020B0604030504040204" pitchFamily="34" charset="0"/>
              </a:rPr>
              <a:t> values will fluctuate from segment to segment due to congestion and load on the end systems.</a:t>
            </a:r>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SampleRTT</a:t>
            </a:r>
            <a:endPar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673229" y="2443135"/>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76</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grpSp>
        <p:nvGrpSpPr>
          <p:cNvPr id="6" name="Group 5"/>
          <p:cNvGrpSpPr/>
          <p:nvPr/>
        </p:nvGrpSpPr>
        <p:grpSpPr>
          <a:xfrm>
            <a:off x="605035" y="3491484"/>
            <a:ext cx="11327678" cy="2335659"/>
            <a:chOff x="635138" y="1537841"/>
            <a:chExt cx="11327678" cy="2335659"/>
          </a:xfrm>
        </p:grpSpPr>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+ 4*</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nvGrpSpPr>
          <p:cNvPr id="3" name="Group 2"/>
          <p:cNvGrpSpPr/>
          <p:nvPr/>
        </p:nvGrpSpPr>
        <p:grpSpPr>
          <a:xfrm>
            <a:off x="635138" y="1499108"/>
            <a:ext cx="11327678" cy="1575593"/>
            <a:chOff x="615611" y="4368241"/>
            <a:chExt cx="11327678" cy="1575593"/>
          </a:xfrm>
        </p:grpSpPr>
        <p:grpSp>
          <p:nvGrpSpPr>
            <p:cNvPr id="4" name="Group 3">
              <a:extLst>
                <a:ext uri="{FF2B5EF4-FFF2-40B4-BE49-F238E27FC236}">
                  <a16:creationId xmlns:a16="http://schemas.microsoft.com/office/drawing/2014/main" id="{32E77073-7604-A04F-8597-12BF5941CCE7}"/>
                </a:ext>
              </a:extLst>
            </p:cNvPr>
            <p:cNvGrpSpPr/>
            <p:nvPr/>
          </p:nvGrpSpPr>
          <p:grpSpPr>
            <a:xfrm>
              <a:off x="1259552" y="50037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SampleRTT-EstimatedRTT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15611" y="43682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SampleRTT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gr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1392302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78</a:t>
            </a:fld>
            <a:endParaRPr lang="en-US" dirty="0"/>
          </a:p>
        </p:txBody>
      </p:sp>
    </p:spTree>
    <p:extLst>
      <p:ext uri="{BB962C8B-B14F-4D97-AF65-F5344CB8AC3E}">
        <p14:creationId xmlns:p14="http://schemas.microsoft.com/office/powerpoint/2010/main" val="423881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314396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not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857076" y="4683243"/>
            <a:ext cx="6315300" cy="1606314"/>
            <a:chOff x="1803400" y="4591050"/>
            <a:chExt cx="6315300"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a:endCxn id="72" idx="0"/>
            </p:cNvCxnSpPr>
            <p:nvPr/>
          </p:nvCxnSpPr>
          <p:spPr>
            <a:xfrm flipV="1">
              <a:off x="6359939" y="5051485"/>
              <a:ext cx="1758761" cy="9219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80</a:t>
            </a:fld>
            <a:endParaRPr lang="en-US" dirty="0"/>
          </a:p>
        </p:txBody>
      </p:sp>
    </p:spTree>
    <p:extLst>
      <p:ext uri="{BB962C8B-B14F-4D97-AF65-F5344CB8AC3E}">
        <p14:creationId xmlns:p14="http://schemas.microsoft.com/office/powerpoint/2010/main" val="11966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Clr>
                <a:schemeClr val="bg1">
                  <a:lumMod val="75000"/>
                </a:schemeClr>
              </a:buClr>
              <a:buFont typeface="Arial"/>
              <a:buChar char="•"/>
              <a:defRPr/>
            </a:pPr>
            <a:r>
              <a:rPr lang="en-US" dirty="0">
                <a:solidFill>
                  <a:schemeClr val="bg1">
                    <a:lumMod val="75000"/>
                  </a:schemeClr>
                </a:solidFill>
              </a:rPr>
              <a:t>segment structure</a:t>
            </a:r>
          </a:p>
          <a:p>
            <a:pPr marL="746125" lvl="1" indent="-288925">
              <a:buClr>
                <a:schemeClr val="bg1">
                  <a:lumMod val="75000"/>
                </a:schemeClr>
              </a:buClr>
              <a:buFont typeface="Arial"/>
              <a:buChar char="•"/>
              <a:defRPr/>
            </a:pPr>
            <a:r>
              <a:rPr lang="en-US" dirty="0">
                <a:solidFill>
                  <a:schemeClr val="bg1">
                    <a:lumMod val="75000"/>
                  </a:schemeClr>
                </a:solidFill>
              </a:rPr>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dirty="0"/>
              <a:t>Transport Layer: 3-</a:t>
            </a:r>
            <a:fld id="{C4204591-24BD-A542-B9D5-F8D8A88D2FEE}" type="slidenum">
              <a:rPr lang="en-US" smtClean="0"/>
              <a:pPr/>
              <a:t>81</a:t>
            </a:fld>
            <a:endParaRPr lang="en-US" dirty="0"/>
          </a:p>
        </p:txBody>
      </p:sp>
      <p:pic>
        <p:nvPicPr>
          <p:cNvPr id="6" name="Picture 5">
            <a:extLst>
              <a:ext uri="{FF2B5EF4-FFF2-40B4-BE49-F238E27FC236}">
                <a16:creationId xmlns:a16="http://schemas.microsoft.com/office/drawing/2014/main" id="{B5FB4D37-2E98-204A-ACC1-DA60FB18605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3193579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83</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85</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86</a:t>
            </a:fld>
            <a:endParaRPr lang="en-US" dirty="0"/>
          </a:p>
        </p:txBody>
      </p:sp>
      <p:sp>
        <p:nvSpPr>
          <p:cNvPr id="31" name="TextBox 1">
            <a:extLst>
              <a:ext uri="{FF2B5EF4-FFF2-40B4-BE49-F238E27FC236}">
                <a16:creationId xmlns:a16="http://schemas.microsoft.com/office/drawing/2014/main" id="{05EC09E3-74FC-43CF-AFBA-310443FF8A0C}"/>
              </a:ext>
            </a:extLst>
          </p:cNvPr>
          <p:cNvSpPr txBox="1">
            <a:spLocks noChangeArrowheads="1"/>
          </p:cNvSpPr>
          <p:nvPr/>
        </p:nvSpPr>
        <p:spPr bwMode="auto">
          <a:xfrm>
            <a:off x="1034555" y="5942332"/>
            <a:ext cx="5224201" cy="64633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800" b="1">
                <a:solidFill>
                  <a:srgbClr val="FF0000"/>
                </a:solidFill>
                <a:latin typeface="Courier New" panose="02070309020205020404" pitchFamily="49" charset="0"/>
                <a:cs typeface="Courier New" panose="02070309020205020404" pitchFamily="49" charset="0"/>
              </a:rPr>
              <a:t>LastByteSent – LastByteAcked &lt;= rwnd</a:t>
            </a:r>
          </a:p>
          <a:p>
            <a:pPr>
              <a:lnSpc>
                <a:spcPct val="100000"/>
              </a:lnSpc>
              <a:spcBef>
                <a:spcPct val="0"/>
              </a:spcBef>
              <a:buClrTx/>
              <a:buSzTx/>
              <a:buFontTx/>
              <a:buNone/>
            </a:pPr>
            <a:endParaRPr lang="en-US" altLang="en-US" sz="1800" b="1">
              <a:solidFill>
                <a:srgbClr val="FF0000"/>
              </a:solidFill>
              <a:latin typeface="Tahoma" panose="020B0604030504040204" pitchFamily="34" charset="0"/>
              <a:cs typeface="Courier New" panose="02070309020205020404" pitchFamily="49" charset="0"/>
            </a:endParaRPr>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5">
            <a:extLst>
              <a:ext uri="{FF2B5EF4-FFF2-40B4-BE49-F238E27FC236}">
                <a16:creationId xmlns:a16="http://schemas.microsoft.com/office/drawing/2014/main" id="{D29C7B41-2CA5-4415-9231-3C077BD16315}"/>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90115" name="Slide Number Placeholder 6">
            <a:extLst>
              <a:ext uri="{FF2B5EF4-FFF2-40B4-BE49-F238E27FC236}">
                <a16:creationId xmlns:a16="http://schemas.microsoft.com/office/drawing/2014/main" id="{0BBF2536-A861-4A6E-BDBF-9F2454AB937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7789C22C-AB38-45CD-A2C4-516D50491616}" type="slidenum">
              <a:rPr lang="en-US" altLang="en-US" sz="1200">
                <a:latin typeface="Tahoma" panose="020B0604030504040204" pitchFamily="34" charset="0"/>
              </a:rPr>
              <a:pPr>
                <a:lnSpc>
                  <a:spcPct val="100000"/>
                </a:lnSpc>
                <a:spcBef>
                  <a:spcPct val="0"/>
                </a:spcBef>
                <a:buClrTx/>
                <a:buSzTx/>
                <a:buFontTx/>
                <a:buNone/>
              </a:pPr>
              <a:t>87</a:t>
            </a:fld>
            <a:endParaRPr lang="en-US" altLang="en-US" sz="1200">
              <a:latin typeface="Tahoma" panose="020B0604030504040204" pitchFamily="34" charset="0"/>
            </a:endParaRPr>
          </a:p>
        </p:txBody>
      </p:sp>
      <p:sp>
        <p:nvSpPr>
          <p:cNvPr id="76804" name="Rectangle 2">
            <a:extLst>
              <a:ext uri="{FF2B5EF4-FFF2-40B4-BE49-F238E27FC236}">
                <a16:creationId xmlns:a16="http://schemas.microsoft.com/office/drawing/2014/main" id="{85DDBD7F-D17C-40DB-A34B-016DAB6E70D4}"/>
              </a:ext>
            </a:extLst>
          </p:cNvPr>
          <p:cNvSpPr>
            <a:spLocks noGrp="1" noChangeArrowheads="1"/>
          </p:cNvSpPr>
          <p:nvPr>
            <p:ph type="title"/>
          </p:nvPr>
        </p:nvSpPr>
        <p:spPr>
          <a:xfrm>
            <a:off x="1865313" y="171451"/>
            <a:ext cx="7772400" cy="974725"/>
          </a:xfrm>
        </p:spPr>
        <p:txBody>
          <a:bodyPr/>
          <a:lstStyle/>
          <a:p>
            <a:pPr>
              <a:defRPr/>
            </a:pPr>
            <a:r>
              <a:rPr lang="en-US">
                <a:ea typeface="ＭＳ Ｐゴシック" charset="0"/>
                <a:cs typeface="+mj-cs"/>
              </a:rPr>
              <a:t>TCP flow control</a:t>
            </a:r>
          </a:p>
        </p:txBody>
      </p:sp>
      <p:pic>
        <p:nvPicPr>
          <p:cNvPr id="90117" name="Picture 51" descr="underline_base">
            <a:extLst>
              <a:ext uri="{FF2B5EF4-FFF2-40B4-BE49-F238E27FC236}">
                <a16:creationId xmlns:a16="http://schemas.microsoft.com/office/drawing/2014/main" id="{056E897C-B0E3-40B8-8603-CE4D6003B8F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476" y="893764"/>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Rectangle 75">
            <a:extLst>
              <a:ext uri="{FF2B5EF4-FFF2-40B4-BE49-F238E27FC236}">
                <a16:creationId xmlns:a16="http://schemas.microsoft.com/office/drawing/2014/main" id="{A9AE29E6-1906-4761-A3A0-CF309668D284}"/>
              </a:ext>
            </a:extLst>
          </p:cNvPr>
          <p:cNvSpPr>
            <a:spLocks noGrp="1" noChangeArrowheads="1"/>
          </p:cNvSpPr>
          <p:nvPr>
            <p:ph type="body" sz="half" idx="2"/>
          </p:nvPr>
        </p:nvSpPr>
        <p:spPr>
          <a:xfrm>
            <a:off x="204186" y="1549401"/>
            <a:ext cx="6757003" cy="4906963"/>
          </a:xfrm>
        </p:spPr>
        <p:txBody>
          <a:bodyPr>
            <a:normAutofit/>
          </a:bodyPr>
          <a:lstStyle/>
          <a:p>
            <a:r>
              <a:rPr lang="en-US" altLang="en-US" sz="2400" dirty="0" err="1">
                <a:solidFill>
                  <a:srgbClr val="FF0000"/>
                </a:solidFill>
              </a:rPr>
              <a:t>LastByteRead</a:t>
            </a:r>
            <a:r>
              <a:rPr lang="en-US" altLang="en-US" sz="2400" dirty="0">
                <a:solidFill>
                  <a:srgbClr val="FF0000"/>
                </a:solidFill>
              </a:rPr>
              <a:t>: </a:t>
            </a:r>
            <a:r>
              <a:rPr lang="en-US" altLang="en-US" sz="2400" dirty="0"/>
              <a:t>data stream read from the buffer</a:t>
            </a:r>
          </a:p>
          <a:p>
            <a:r>
              <a:rPr lang="en-US" altLang="en-US" sz="2400" dirty="0" err="1">
                <a:solidFill>
                  <a:srgbClr val="FF0000"/>
                </a:solidFill>
              </a:rPr>
              <a:t>LastByteRcvd</a:t>
            </a:r>
            <a:r>
              <a:rPr lang="en-US" altLang="en-US" sz="2400" dirty="0">
                <a:solidFill>
                  <a:srgbClr val="FF0000"/>
                </a:solidFill>
              </a:rPr>
              <a:t>: </a:t>
            </a:r>
            <a:r>
              <a:rPr lang="en-US" altLang="en-US" sz="2400" dirty="0"/>
              <a:t>the data stream that has arrived from the network</a:t>
            </a:r>
          </a:p>
          <a:p>
            <a:r>
              <a:rPr lang="en-US" altLang="en-US" sz="2400" dirty="0" err="1"/>
              <a:t>LastByteRcvd</a:t>
            </a:r>
            <a:r>
              <a:rPr lang="en-US" altLang="en-US" sz="2400" dirty="0"/>
              <a:t> – </a:t>
            </a:r>
            <a:r>
              <a:rPr lang="en-US" altLang="en-US" sz="2400" dirty="0" err="1"/>
              <a:t>LastByteRead</a:t>
            </a:r>
            <a:r>
              <a:rPr lang="en-US" altLang="en-US" sz="2400" dirty="0"/>
              <a:t>  &lt;= </a:t>
            </a:r>
            <a:r>
              <a:rPr lang="en-US" altLang="en-US" sz="2400" dirty="0" err="1"/>
              <a:t>RcvBuffer</a:t>
            </a:r>
            <a:endParaRPr lang="en-US" altLang="en-US" sz="2400" dirty="0"/>
          </a:p>
          <a:p>
            <a:r>
              <a:rPr lang="en-US" altLang="en-US" sz="2400" dirty="0"/>
              <a:t>A</a:t>
            </a:r>
          </a:p>
          <a:p>
            <a:r>
              <a:rPr lang="en-US" altLang="en-US" sz="2400" dirty="0"/>
              <a:t>Initially </a:t>
            </a:r>
            <a:r>
              <a:rPr lang="en-US" altLang="en-US" sz="2400" dirty="0" err="1"/>
              <a:t>rwnd</a:t>
            </a:r>
            <a:r>
              <a:rPr lang="en-US" altLang="en-US" sz="2400" dirty="0"/>
              <a:t> = </a:t>
            </a:r>
            <a:r>
              <a:rPr lang="en-US" altLang="en-US" sz="2400" dirty="0" err="1"/>
              <a:t>RcvBuffer</a:t>
            </a:r>
            <a:endParaRPr lang="en-US" altLang="en-US" sz="2400" dirty="0"/>
          </a:p>
          <a:p>
            <a:r>
              <a:rPr lang="en-US" altLang="en-US" sz="2400" dirty="0"/>
              <a:t>A</a:t>
            </a:r>
          </a:p>
          <a:p>
            <a:r>
              <a:rPr lang="en-US" altLang="en-US" sz="2400" dirty="0"/>
              <a:t>Host A to continue to send segments with one data byte when B’s receive window is zero. These segments will be acknowledged by the receiver</a:t>
            </a:r>
          </a:p>
        </p:txBody>
      </p:sp>
      <p:pic>
        <p:nvPicPr>
          <p:cNvPr id="90119" name="Picture 2">
            <a:extLst>
              <a:ext uri="{FF2B5EF4-FFF2-40B4-BE49-F238E27FC236}">
                <a16:creationId xmlns:a16="http://schemas.microsoft.com/office/drawing/2014/main" id="{E83B27C5-D2D0-43B4-8D34-53F0839A2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35" y="1450976"/>
            <a:ext cx="4724046" cy="249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3">
            <a:extLst>
              <a:ext uri="{FF2B5EF4-FFF2-40B4-BE49-F238E27FC236}">
                <a16:creationId xmlns:a16="http://schemas.microsoft.com/office/drawing/2014/main" id="{5464CAE8-1103-47AF-BC2E-847ECFB08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44" y="3333751"/>
            <a:ext cx="66198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4">
            <a:extLst>
              <a:ext uri="{FF2B5EF4-FFF2-40B4-BE49-F238E27FC236}">
                <a16:creationId xmlns:a16="http://schemas.microsoft.com/office/drawing/2014/main" id="{23CA74F2-077D-466D-8E2A-47432BC46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544" y="4214474"/>
            <a:ext cx="4618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2BFEF62-3941-4A1B-80E4-F172456A845F}"/>
              </a:ext>
            </a:extLst>
          </p:cNvPr>
          <p:cNvSpPr/>
          <p:nvPr/>
        </p:nvSpPr>
        <p:spPr>
          <a:xfrm>
            <a:off x="595544" y="3264408"/>
            <a:ext cx="6619875" cy="411480"/>
          </a:xfrm>
          <a:prstGeom prst="rect">
            <a:avLst/>
          </a:prstGeom>
          <a:noFill/>
          <a:ln w="28575">
            <a:solidFill>
              <a:srgbClr val="ED35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52E3D5-C408-4612-ADF6-39C2F4B4A413}"/>
              </a:ext>
            </a:extLst>
          </p:cNvPr>
          <p:cNvSpPr/>
          <p:nvPr/>
        </p:nvSpPr>
        <p:spPr>
          <a:xfrm>
            <a:off x="583352" y="4166616"/>
            <a:ext cx="6619875" cy="411480"/>
          </a:xfrm>
          <a:prstGeom prst="rect">
            <a:avLst/>
          </a:prstGeom>
          <a:noFill/>
          <a:ln w="28575">
            <a:solidFill>
              <a:srgbClr val="ED35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8">
                                            <p:txEl>
                                              <p:pRg st="3" end="3"/>
                                            </p:txEl>
                                          </p:spTgt>
                                        </p:tgtEl>
                                        <p:attrNameLst>
                                          <p:attrName>style.visibility</p:attrName>
                                        </p:attrNameLst>
                                      </p:cBhvr>
                                      <p:to>
                                        <p:strVal val="visible"/>
                                      </p:to>
                                    </p:set>
                                    <p:animEffect transition="in" filter="fade">
                                      <p:cBhvr>
                                        <p:cTn id="7" dur="500"/>
                                        <p:tgtEl>
                                          <p:spTgt spid="9011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clientSocket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newSocket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hostname","port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connectionSocket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88</a:t>
            </a:fld>
            <a:endParaRPr lang="en-US" dirty="0"/>
          </a:p>
        </p:txBody>
      </p:sp>
    </p:spTree>
    <p:extLst>
      <p:ext uri="{BB962C8B-B14F-4D97-AF65-F5344CB8AC3E}">
        <p14:creationId xmlns:p14="http://schemas.microsoft.com/office/powerpoint/2010/main" val="2492069188"/>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lient</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erver</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89</a:t>
            </a:fld>
            <a:endParaRPr lang="en-US" dirty="0"/>
          </a:p>
        </p:txBody>
      </p:sp>
    </p:spTree>
    <p:extLst>
      <p:ext uri="{BB962C8B-B14F-4D97-AF65-F5344CB8AC3E}">
        <p14:creationId xmlns:p14="http://schemas.microsoft.com/office/powerpoint/2010/main" val="1042331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a:t>Transport Layer: 3-</a:t>
            </a:r>
            <a:fld id="{C4204591-24BD-A542-B9D5-F8D8A88D2FEE}" type="slidenum">
              <a:rPr lang="en-US" smtClean="0"/>
              <a:pPr/>
              <a:t>9</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a:extLst>
              <a:ext uri="{FF2B5EF4-FFF2-40B4-BE49-F238E27FC236}">
                <a16:creationId xmlns:a16="http://schemas.microsoft.com/office/drawing/2014/main" id="{E63D2048-06F6-874E-A18A-05CFDA61C6A2}"/>
              </a:ext>
            </a:extLst>
          </p:cNvPr>
          <p:cNvPicPr>
            <a:picLocks noChangeAspect="1"/>
          </p:cNvPicPr>
          <p:nvPr/>
        </p:nvPicPr>
        <p:blipFill>
          <a:blip r:embed="rId3"/>
          <a:stretch>
            <a:fillRect/>
          </a:stretch>
        </p:blipFill>
        <p:spPr>
          <a:xfrm>
            <a:off x="1750251" y="1530219"/>
            <a:ext cx="8358252" cy="5472528"/>
          </a:xfrm>
          <a:prstGeom prst="rect">
            <a:avLst/>
          </a:prstGeom>
        </p:spPr>
      </p:pic>
      <p:grpSp>
        <p:nvGrpSpPr>
          <p:cNvPr id="9" name="Group 8">
            <a:extLst>
              <a:ext uri="{FF2B5EF4-FFF2-40B4-BE49-F238E27FC236}">
                <a16:creationId xmlns:a16="http://schemas.microsoft.com/office/drawing/2014/main" id="{3F1282CE-CF66-EE4E-B4A8-587BD1E81F39}"/>
              </a:ext>
            </a:extLst>
          </p:cNvPr>
          <p:cNvGrpSpPr/>
          <p:nvPr/>
        </p:nvGrpSpPr>
        <p:grpSpPr>
          <a:xfrm>
            <a:off x="6538586" y="2065751"/>
            <a:ext cx="1730667" cy="612648"/>
            <a:chOff x="6538586" y="2065751"/>
            <a:chExt cx="1730667" cy="612648"/>
          </a:xfrm>
        </p:grpSpPr>
        <p:sp>
          <p:nvSpPr>
            <p:cNvPr id="5" name="Rounded Rectangular Callout 4">
              <a:extLst>
                <a:ext uri="{FF2B5EF4-FFF2-40B4-BE49-F238E27FC236}">
                  <a16:creationId xmlns:a16="http://schemas.microsoft.com/office/drawing/2014/main" id="{3CAF74F1-7DAE-DA49-A56B-F6F58EAC0B3D}"/>
                </a:ext>
              </a:extLst>
            </p:cNvPr>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1EBBA823-6C58-6A44-A2FF-F652E9B2671F}"/>
                </a:ext>
              </a:extLst>
            </p:cNvPr>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 On belay?</a:t>
              </a:r>
            </a:p>
          </p:txBody>
        </p:sp>
      </p:grpSp>
      <p:sp>
        <p:nvSpPr>
          <p:cNvPr id="7" name="Rectangle 6">
            <a:extLst>
              <a:ext uri="{FF2B5EF4-FFF2-40B4-BE49-F238E27FC236}">
                <a16:creationId xmlns:a16="http://schemas.microsoft.com/office/drawing/2014/main" id="{CB827F8F-A1CF-B74C-ACC4-ECEAAE61D0B0}"/>
              </a:ext>
            </a:extLst>
          </p:cNvPr>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305210F9-A841-2C44-B9F0-E355CF305198}"/>
              </a:ext>
            </a:extLst>
          </p:cNvPr>
          <p:cNvGrpSpPr/>
          <p:nvPr/>
        </p:nvGrpSpPr>
        <p:grpSpPr>
          <a:xfrm>
            <a:off x="5814165" y="3280776"/>
            <a:ext cx="1672748" cy="612648"/>
            <a:chOff x="5814165" y="3280776"/>
            <a:chExt cx="1672748" cy="612648"/>
          </a:xfrm>
        </p:grpSpPr>
        <p:sp>
          <p:nvSpPr>
            <p:cNvPr id="78" name="Rounded Rectangular Callout 77">
              <a:extLst>
                <a:ext uri="{FF2B5EF4-FFF2-40B4-BE49-F238E27FC236}">
                  <a16:creationId xmlns:a16="http://schemas.microsoft.com/office/drawing/2014/main" id="{C4B444F3-2C14-474E-8B61-1E282DE03385}"/>
                </a:ext>
              </a:extLst>
            </p:cNvPr>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B59616D-98BC-2340-969B-E8EFA3D4DA5A}"/>
                </a:ext>
              </a:extLst>
            </p:cNvPr>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Belay on.</a:t>
              </a:r>
            </a:p>
          </p:txBody>
        </p:sp>
      </p:grpSp>
      <p:grpSp>
        <p:nvGrpSpPr>
          <p:cNvPr id="11" name="Group 10">
            <a:extLst>
              <a:ext uri="{FF2B5EF4-FFF2-40B4-BE49-F238E27FC236}">
                <a16:creationId xmlns:a16="http://schemas.microsoft.com/office/drawing/2014/main" id="{E943AF12-B0EB-4F44-91E7-681492934EEA}"/>
              </a:ext>
            </a:extLst>
          </p:cNvPr>
          <p:cNvGrpSpPr/>
          <p:nvPr/>
        </p:nvGrpSpPr>
        <p:grpSpPr>
          <a:xfrm>
            <a:off x="8321457" y="3646119"/>
            <a:ext cx="1695712" cy="612648"/>
            <a:chOff x="8321457" y="3646119"/>
            <a:chExt cx="1695712" cy="612648"/>
          </a:xfrm>
        </p:grpSpPr>
        <p:sp>
          <p:nvSpPr>
            <p:cNvPr id="80" name="Rounded Rectangular Callout 79">
              <a:extLst>
                <a:ext uri="{FF2B5EF4-FFF2-40B4-BE49-F238E27FC236}">
                  <a16:creationId xmlns:a16="http://schemas.microsoft.com/office/drawing/2014/main" id="{8B23EB90-C1E0-D44A-8B27-62175510872C}"/>
                </a:ext>
              </a:extLst>
            </p:cNvPr>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35F183B7-733D-694A-B964-309D0B0097B1}"/>
                </a:ext>
              </a:extLst>
            </p:cNvPr>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 Climbing.</a:t>
              </a:r>
            </a:p>
          </p:txBody>
        </p:sp>
      </p:grpSp>
      <p:sp>
        <p:nvSpPr>
          <p:cNvPr id="14" name="Slide Number Placeholder 2">
            <a:extLst>
              <a:ext uri="{FF2B5EF4-FFF2-40B4-BE49-F238E27FC236}">
                <a16:creationId xmlns:a16="http://schemas.microsoft.com/office/drawing/2014/main" id="{41298F7A-0643-9F47-8207-6B139EFB88B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90</a:t>
            </a:fld>
            <a:endParaRPr lang="en-US" dirty="0"/>
          </a:p>
        </p:txBody>
      </p:sp>
    </p:spTree>
    <p:extLst>
      <p:ext uri="{BB962C8B-B14F-4D97-AF65-F5344CB8AC3E}">
        <p14:creationId xmlns:p14="http://schemas.microsoft.com/office/powerpoint/2010/main" val="518641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5">
            <a:extLst>
              <a:ext uri="{FF2B5EF4-FFF2-40B4-BE49-F238E27FC236}">
                <a16:creationId xmlns:a16="http://schemas.microsoft.com/office/drawing/2014/main" id="{414DC8BC-F4FE-4539-92F3-F992EDE97AD1}"/>
              </a:ext>
            </a:extLst>
          </p:cNvPr>
          <p:cNvSpPr>
            <a:spLocks noGrp="1"/>
          </p:cNvSpPr>
          <p:nvPr>
            <p:ph type="ftr" sz="quarter" idx="4294967295"/>
          </p:nvPr>
        </p:nvSpPr>
        <p:spPr>
          <a:xfrm>
            <a:off x="7100888" y="6445250"/>
            <a:ext cx="2895600" cy="287338"/>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79875" name="Slide Number Placeholder 6">
            <a:extLst>
              <a:ext uri="{FF2B5EF4-FFF2-40B4-BE49-F238E27FC236}">
                <a16:creationId xmlns:a16="http://schemas.microsoft.com/office/drawing/2014/main" id="{69CC2B55-B555-4124-BCF0-E7FC4C4FB659}"/>
              </a:ext>
            </a:extLst>
          </p:cNvPr>
          <p:cNvSpPr>
            <a:spLocks noGrp="1"/>
          </p:cNvSpPr>
          <p:nvPr>
            <p:ph type="sldNum" sz="quarter" idx="4294967295"/>
          </p:nvPr>
        </p:nvSpPr>
        <p:spPr>
          <a:xfrm>
            <a:off x="9848851" y="6462714"/>
            <a:ext cx="676275" cy="276225"/>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2EE421DD-6837-42E0-A0CA-3D9D61451CAC}" type="slidenum">
              <a:rPr lang="en-US" altLang="en-US" sz="1200">
                <a:latin typeface="Tahoma" panose="020B0604030504040204" pitchFamily="34" charset="0"/>
              </a:rPr>
              <a:pPr>
                <a:lnSpc>
                  <a:spcPct val="100000"/>
                </a:lnSpc>
                <a:spcBef>
                  <a:spcPct val="0"/>
                </a:spcBef>
                <a:buClrTx/>
                <a:buSzTx/>
                <a:buFontTx/>
                <a:buNone/>
              </a:pPr>
              <a:t>91</a:t>
            </a:fld>
            <a:endParaRPr lang="en-US" altLang="en-US" sz="1200">
              <a:latin typeface="Tahoma" panose="020B0604030504040204" pitchFamily="34" charset="0"/>
            </a:endParaRPr>
          </a:p>
        </p:txBody>
      </p:sp>
      <p:sp>
        <p:nvSpPr>
          <p:cNvPr id="82948" name="Rectangle 3">
            <a:extLst>
              <a:ext uri="{FF2B5EF4-FFF2-40B4-BE49-F238E27FC236}">
                <a16:creationId xmlns:a16="http://schemas.microsoft.com/office/drawing/2014/main" id="{26173DF8-08C4-4FCF-8B23-FB9C8DD42C47}"/>
              </a:ext>
            </a:extLst>
          </p:cNvPr>
          <p:cNvSpPr>
            <a:spLocks noGrp="1" noChangeArrowheads="1"/>
          </p:cNvSpPr>
          <p:nvPr>
            <p:ph type="title"/>
          </p:nvPr>
        </p:nvSpPr>
        <p:spPr>
          <a:xfrm>
            <a:off x="2024064" y="166688"/>
            <a:ext cx="5356225" cy="849312"/>
          </a:xfrm>
        </p:spPr>
        <p:txBody>
          <a:bodyPr/>
          <a:lstStyle/>
          <a:p>
            <a:pPr>
              <a:defRPr/>
            </a:pPr>
            <a:r>
              <a:rPr lang="en-US" sz="3600">
                <a:ea typeface="ＭＳ Ｐゴシック" charset="0"/>
              </a:rPr>
              <a:t>TCP 3-way handshake: FSM</a:t>
            </a:r>
            <a:endParaRPr lang="en-US">
              <a:ea typeface="ＭＳ Ｐゴシック" charset="0"/>
              <a:cs typeface="+mj-cs"/>
            </a:endParaRPr>
          </a:p>
        </p:txBody>
      </p:sp>
      <p:pic>
        <p:nvPicPr>
          <p:cNvPr id="79877" name="Picture 40" descr="underline_base">
            <a:extLst>
              <a:ext uri="{FF2B5EF4-FFF2-40B4-BE49-F238E27FC236}">
                <a16:creationId xmlns:a16="http://schemas.microsoft.com/office/drawing/2014/main" id="{F3D1091A-A16D-468B-9236-A1756FD854C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1" y="827089"/>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8" name="Group 47">
            <a:extLst>
              <a:ext uri="{FF2B5EF4-FFF2-40B4-BE49-F238E27FC236}">
                <a16:creationId xmlns:a16="http://schemas.microsoft.com/office/drawing/2014/main" id="{A749B0A1-5762-4980-AA1D-BEC43B62C943}"/>
              </a:ext>
            </a:extLst>
          </p:cNvPr>
          <p:cNvGrpSpPr>
            <a:grpSpLocks/>
          </p:cNvGrpSpPr>
          <p:nvPr/>
        </p:nvGrpSpPr>
        <p:grpSpPr bwMode="auto">
          <a:xfrm>
            <a:off x="5214938" y="1246189"/>
            <a:ext cx="876300" cy="827087"/>
            <a:chOff x="1778" y="1720"/>
            <a:chExt cx="722" cy="642"/>
          </a:xfrm>
        </p:grpSpPr>
        <p:sp>
          <p:nvSpPr>
            <p:cNvPr id="79916" name="Oval 41">
              <a:extLst>
                <a:ext uri="{FF2B5EF4-FFF2-40B4-BE49-F238E27FC236}">
                  <a16:creationId xmlns:a16="http://schemas.microsoft.com/office/drawing/2014/main" id="{02D2BD41-5D22-447C-82AF-0EB873E9B424}"/>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7" name="Oval 42">
              <a:extLst>
                <a:ext uri="{FF2B5EF4-FFF2-40B4-BE49-F238E27FC236}">
                  <a16:creationId xmlns:a16="http://schemas.microsoft.com/office/drawing/2014/main" id="{32063ABF-177A-4A39-BE12-1A017CB124F9}"/>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79" name="Text Box 43">
            <a:extLst>
              <a:ext uri="{FF2B5EF4-FFF2-40B4-BE49-F238E27FC236}">
                <a16:creationId xmlns:a16="http://schemas.microsoft.com/office/drawing/2014/main" id="{F2C79967-A198-46D1-AFAE-CD7D87F65AAB}"/>
              </a:ext>
            </a:extLst>
          </p:cNvPr>
          <p:cNvSpPr txBox="1">
            <a:spLocks noChangeArrowheads="1"/>
          </p:cNvSpPr>
          <p:nvPr/>
        </p:nvSpPr>
        <p:spPr bwMode="auto">
          <a:xfrm>
            <a:off x="5210175" y="1466851"/>
            <a:ext cx="84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closed</a:t>
            </a:r>
          </a:p>
        </p:txBody>
      </p:sp>
      <p:sp>
        <p:nvSpPr>
          <p:cNvPr id="79880" name="Text Box 46">
            <a:extLst>
              <a:ext uri="{FF2B5EF4-FFF2-40B4-BE49-F238E27FC236}">
                <a16:creationId xmlns:a16="http://schemas.microsoft.com/office/drawing/2014/main" id="{F09903BC-F0A5-4592-BA86-C60571B23C41}"/>
              </a:ext>
            </a:extLst>
          </p:cNvPr>
          <p:cNvSpPr txBox="1">
            <a:spLocks noChangeArrowheads="1"/>
          </p:cNvSpPr>
          <p:nvPr/>
        </p:nvSpPr>
        <p:spPr bwMode="auto">
          <a:xfrm>
            <a:off x="5121276" y="2498726"/>
            <a:ext cx="34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Symbol" panose="05050102010706020507" pitchFamily="18" charset="2"/>
              </a:rPr>
              <a:t>L</a:t>
            </a:r>
          </a:p>
        </p:txBody>
      </p:sp>
      <p:grpSp>
        <p:nvGrpSpPr>
          <p:cNvPr id="79881" name="Group 48">
            <a:extLst>
              <a:ext uri="{FF2B5EF4-FFF2-40B4-BE49-F238E27FC236}">
                <a16:creationId xmlns:a16="http://schemas.microsoft.com/office/drawing/2014/main" id="{6C1E3134-7EB0-4B69-B287-EE190F026CFF}"/>
              </a:ext>
            </a:extLst>
          </p:cNvPr>
          <p:cNvGrpSpPr>
            <a:grpSpLocks/>
          </p:cNvGrpSpPr>
          <p:nvPr/>
        </p:nvGrpSpPr>
        <p:grpSpPr bwMode="auto">
          <a:xfrm>
            <a:off x="5176838" y="3175000"/>
            <a:ext cx="876300" cy="827088"/>
            <a:chOff x="1778" y="1720"/>
            <a:chExt cx="722" cy="642"/>
          </a:xfrm>
        </p:grpSpPr>
        <p:sp>
          <p:nvSpPr>
            <p:cNvPr id="79914" name="Oval 49">
              <a:extLst>
                <a:ext uri="{FF2B5EF4-FFF2-40B4-BE49-F238E27FC236}">
                  <a16:creationId xmlns:a16="http://schemas.microsoft.com/office/drawing/2014/main" id="{BF20B619-381F-41C1-8512-DD20C012E9B4}"/>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5" name="Oval 50">
              <a:extLst>
                <a:ext uri="{FF2B5EF4-FFF2-40B4-BE49-F238E27FC236}">
                  <a16:creationId xmlns:a16="http://schemas.microsoft.com/office/drawing/2014/main" id="{DA154899-179B-480A-A6FE-F7219C4A6EE3}"/>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2" name="Text Box 51">
            <a:extLst>
              <a:ext uri="{FF2B5EF4-FFF2-40B4-BE49-F238E27FC236}">
                <a16:creationId xmlns:a16="http://schemas.microsoft.com/office/drawing/2014/main" id="{7C9E739E-BEA1-4892-9A97-CBDD8997B742}"/>
              </a:ext>
            </a:extLst>
          </p:cNvPr>
          <p:cNvSpPr txBox="1">
            <a:spLocks noChangeArrowheads="1"/>
          </p:cNvSpPr>
          <p:nvPr/>
        </p:nvSpPr>
        <p:spPr bwMode="auto">
          <a:xfrm>
            <a:off x="5235575" y="3395663"/>
            <a:ext cx="717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listen</a:t>
            </a:r>
          </a:p>
        </p:txBody>
      </p:sp>
      <p:grpSp>
        <p:nvGrpSpPr>
          <p:cNvPr id="79883" name="Group 52">
            <a:extLst>
              <a:ext uri="{FF2B5EF4-FFF2-40B4-BE49-F238E27FC236}">
                <a16:creationId xmlns:a16="http://schemas.microsoft.com/office/drawing/2014/main" id="{78CB10F2-D212-48EA-AF91-3516006007B8}"/>
              </a:ext>
            </a:extLst>
          </p:cNvPr>
          <p:cNvGrpSpPr>
            <a:grpSpLocks/>
          </p:cNvGrpSpPr>
          <p:nvPr/>
        </p:nvGrpSpPr>
        <p:grpSpPr bwMode="auto">
          <a:xfrm>
            <a:off x="3167063" y="4227514"/>
            <a:ext cx="876300" cy="827087"/>
            <a:chOff x="1778" y="1720"/>
            <a:chExt cx="722" cy="642"/>
          </a:xfrm>
        </p:grpSpPr>
        <p:sp>
          <p:nvSpPr>
            <p:cNvPr id="79912" name="Oval 53">
              <a:extLst>
                <a:ext uri="{FF2B5EF4-FFF2-40B4-BE49-F238E27FC236}">
                  <a16:creationId xmlns:a16="http://schemas.microsoft.com/office/drawing/2014/main" id="{1F02361E-7C93-465B-ACC6-752C9B583E30}"/>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3" name="Oval 54">
              <a:extLst>
                <a:ext uri="{FF2B5EF4-FFF2-40B4-BE49-F238E27FC236}">
                  <a16:creationId xmlns:a16="http://schemas.microsoft.com/office/drawing/2014/main" id="{284295FA-E648-4851-A512-7B7F5D283509}"/>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4" name="Text Box 55">
            <a:extLst>
              <a:ext uri="{FF2B5EF4-FFF2-40B4-BE49-F238E27FC236}">
                <a16:creationId xmlns:a16="http://schemas.microsoft.com/office/drawing/2014/main" id="{B5AD29FF-E5AE-4975-BC87-6352946108F9}"/>
              </a:ext>
            </a:extLst>
          </p:cNvPr>
          <p:cNvSpPr txBox="1">
            <a:spLocks noChangeArrowheads="1"/>
          </p:cNvSpPr>
          <p:nvPr/>
        </p:nvSpPr>
        <p:spPr bwMode="auto">
          <a:xfrm>
            <a:off x="3254999" y="4425951"/>
            <a:ext cx="65915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SYN</a:t>
            </a:r>
          </a:p>
          <a:p>
            <a:pPr algn="ctr">
              <a:lnSpc>
                <a:spcPct val="80000"/>
              </a:lnSpc>
              <a:spcBef>
                <a:spcPct val="0"/>
              </a:spcBef>
              <a:buClrTx/>
              <a:buSzTx/>
              <a:buFontTx/>
              <a:buNone/>
            </a:pPr>
            <a:r>
              <a:rPr lang="en-US" altLang="en-US" sz="1800">
                <a:latin typeface="Arial" panose="020B0604020202020204" pitchFamily="34" charset="0"/>
              </a:rPr>
              <a:t>rcvd</a:t>
            </a:r>
          </a:p>
        </p:txBody>
      </p:sp>
      <p:grpSp>
        <p:nvGrpSpPr>
          <p:cNvPr id="79885" name="Group 56">
            <a:extLst>
              <a:ext uri="{FF2B5EF4-FFF2-40B4-BE49-F238E27FC236}">
                <a16:creationId xmlns:a16="http://schemas.microsoft.com/office/drawing/2014/main" id="{F812F8DC-564D-4C62-9813-087D445608E1}"/>
              </a:ext>
            </a:extLst>
          </p:cNvPr>
          <p:cNvGrpSpPr>
            <a:grpSpLocks/>
          </p:cNvGrpSpPr>
          <p:nvPr/>
        </p:nvGrpSpPr>
        <p:grpSpPr bwMode="auto">
          <a:xfrm>
            <a:off x="6643688" y="4189414"/>
            <a:ext cx="876300" cy="827087"/>
            <a:chOff x="1778" y="1720"/>
            <a:chExt cx="722" cy="642"/>
          </a:xfrm>
        </p:grpSpPr>
        <p:sp>
          <p:nvSpPr>
            <p:cNvPr id="79910" name="Oval 57">
              <a:extLst>
                <a:ext uri="{FF2B5EF4-FFF2-40B4-BE49-F238E27FC236}">
                  <a16:creationId xmlns:a16="http://schemas.microsoft.com/office/drawing/2014/main" id="{D8D186BF-214A-4646-A588-097A04DF956D}"/>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11" name="Oval 58">
              <a:extLst>
                <a:ext uri="{FF2B5EF4-FFF2-40B4-BE49-F238E27FC236}">
                  <a16:creationId xmlns:a16="http://schemas.microsoft.com/office/drawing/2014/main" id="{66BA02F2-6E36-4766-AC84-3BA680EC5085}"/>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6" name="Text Box 59">
            <a:extLst>
              <a:ext uri="{FF2B5EF4-FFF2-40B4-BE49-F238E27FC236}">
                <a16:creationId xmlns:a16="http://schemas.microsoft.com/office/drawing/2014/main" id="{02475A00-2ED4-4501-ADE0-B1F7E0E811ED}"/>
              </a:ext>
            </a:extLst>
          </p:cNvPr>
          <p:cNvSpPr txBox="1">
            <a:spLocks noChangeArrowheads="1"/>
          </p:cNvSpPr>
          <p:nvPr/>
        </p:nvSpPr>
        <p:spPr bwMode="auto">
          <a:xfrm>
            <a:off x="6731624" y="4387851"/>
            <a:ext cx="65915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SYN</a:t>
            </a:r>
          </a:p>
          <a:p>
            <a:pPr algn="ctr">
              <a:lnSpc>
                <a:spcPct val="80000"/>
              </a:lnSpc>
              <a:spcBef>
                <a:spcPct val="0"/>
              </a:spcBef>
              <a:buClrTx/>
              <a:buSzTx/>
              <a:buFontTx/>
              <a:buNone/>
            </a:pPr>
            <a:r>
              <a:rPr lang="en-US" altLang="en-US" sz="1800">
                <a:latin typeface="Arial" panose="020B0604020202020204" pitchFamily="34" charset="0"/>
              </a:rPr>
              <a:t>sent</a:t>
            </a:r>
          </a:p>
        </p:txBody>
      </p:sp>
      <p:grpSp>
        <p:nvGrpSpPr>
          <p:cNvPr id="79887" name="Group 60">
            <a:extLst>
              <a:ext uri="{FF2B5EF4-FFF2-40B4-BE49-F238E27FC236}">
                <a16:creationId xmlns:a16="http://schemas.microsoft.com/office/drawing/2014/main" id="{F3D0BDD0-B5CD-4D53-BE4F-570D7C686FF6}"/>
              </a:ext>
            </a:extLst>
          </p:cNvPr>
          <p:cNvGrpSpPr>
            <a:grpSpLocks/>
          </p:cNvGrpSpPr>
          <p:nvPr/>
        </p:nvGrpSpPr>
        <p:grpSpPr bwMode="auto">
          <a:xfrm>
            <a:off x="5210175" y="5060950"/>
            <a:ext cx="876300" cy="827088"/>
            <a:chOff x="1778" y="1720"/>
            <a:chExt cx="722" cy="642"/>
          </a:xfrm>
        </p:grpSpPr>
        <p:sp>
          <p:nvSpPr>
            <p:cNvPr id="79908" name="Oval 61">
              <a:extLst>
                <a:ext uri="{FF2B5EF4-FFF2-40B4-BE49-F238E27FC236}">
                  <a16:creationId xmlns:a16="http://schemas.microsoft.com/office/drawing/2014/main" id="{B1A851A4-EA41-4767-9E12-DE49C7864533}"/>
                </a:ext>
              </a:extLst>
            </p:cNvPr>
            <p:cNvSpPr>
              <a:spLocks noChangeArrowheads="1"/>
            </p:cNvSpPr>
            <p:nvPr/>
          </p:nvSpPr>
          <p:spPr bwMode="auto">
            <a:xfrm>
              <a:off x="1825" y="1720"/>
              <a:ext cx="675" cy="612"/>
            </a:xfrm>
            <a:prstGeom prst="ellipse">
              <a:avLst/>
            </a:pr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79909" name="Oval 62">
              <a:extLst>
                <a:ext uri="{FF2B5EF4-FFF2-40B4-BE49-F238E27FC236}">
                  <a16:creationId xmlns:a16="http://schemas.microsoft.com/office/drawing/2014/main" id="{5FE61A6F-BC99-4625-8EF7-4E1A0B7694D7}"/>
                </a:ext>
              </a:extLst>
            </p:cNvPr>
            <p:cNvSpPr>
              <a:spLocks noChangeArrowheads="1"/>
            </p:cNvSpPr>
            <p:nvPr/>
          </p:nvSpPr>
          <p:spPr bwMode="auto">
            <a:xfrm>
              <a:off x="1778" y="1750"/>
              <a:ext cx="675" cy="612"/>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79888" name="Text Box 63">
            <a:extLst>
              <a:ext uri="{FF2B5EF4-FFF2-40B4-BE49-F238E27FC236}">
                <a16:creationId xmlns:a16="http://schemas.microsoft.com/office/drawing/2014/main" id="{E15FFAEA-0DDD-4A8A-9E71-165E9C24979B}"/>
              </a:ext>
            </a:extLst>
          </p:cNvPr>
          <p:cNvSpPr txBox="1">
            <a:spLocks noChangeArrowheads="1"/>
          </p:cNvSpPr>
          <p:nvPr/>
        </p:nvSpPr>
        <p:spPr bwMode="auto">
          <a:xfrm>
            <a:off x="5172075" y="5348288"/>
            <a:ext cx="9334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ESTAB</a:t>
            </a:r>
          </a:p>
        </p:txBody>
      </p:sp>
      <p:sp>
        <p:nvSpPr>
          <p:cNvPr id="79889" name="Text Box 66">
            <a:extLst>
              <a:ext uri="{FF2B5EF4-FFF2-40B4-BE49-F238E27FC236}">
                <a16:creationId xmlns:a16="http://schemas.microsoft.com/office/drawing/2014/main" id="{7CE1864B-6653-49B5-8131-E43F0D792450}"/>
              </a:ext>
            </a:extLst>
          </p:cNvPr>
          <p:cNvSpPr txBox="1">
            <a:spLocks noChangeArrowheads="1"/>
          </p:cNvSpPr>
          <p:nvPr/>
        </p:nvSpPr>
        <p:spPr bwMode="auto">
          <a:xfrm>
            <a:off x="7050088" y="2687639"/>
            <a:ext cx="28940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b="1">
                <a:latin typeface="Courier New" panose="02070309020205020404" pitchFamily="49" charset="0"/>
              </a:rPr>
              <a:t>Socket clientSocket =   </a:t>
            </a:r>
          </a:p>
          <a:p>
            <a:pPr>
              <a:lnSpc>
                <a:spcPct val="100000"/>
              </a:lnSpc>
              <a:spcBef>
                <a:spcPct val="0"/>
              </a:spcBef>
              <a:buClrTx/>
              <a:buSzTx/>
              <a:buFontTx/>
              <a:buNone/>
            </a:pPr>
            <a:r>
              <a:rPr lang="en-US" altLang="en-US" sz="1200" b="1">
                <a:latin typeface="Courier New" panose="02070309020205020404" pitchFamily="49" charset="0"/>
              </a:rPr>
              <a:t>  newSocket("hostname","port number");</a:t>
            </a:r>
          </a:p>
        </p:txBody>
      </p:sp>
      <p:sp>
        <p:nvSpPr>
          <p:cNvPr id="79890" name="Line 67">
            <a:extLst>
              <a:ext uri="{FF2B5EF4-FFF2-40B4-BE49-F238E27FC236}">
                <a16:creationId xmlns:a16="http://schemas.microsoft.com/office/drawing/2014/main" id="{AF2EE775-3DA7-422F-BEAB-0BB62CE636C6}"/>
              </a:ext>
            </a:extLst>
          </p:cNvPr>
          <p:cNvSpPr>
            <a:spLocks noChangeShapeType="1"/>
          </p:cNvSpPr>
          <p:nvPr/>
        </p:nvSpPr>
        <p:spPr bwMode="auto">
          <a:xfrm>
            <a:off x="7180264" y="3317875"/>
            <a:ext cx="25288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1" name="Text Box 68">
            <a:extLst>
              <a:ext uri="{FF2B5EF4-FFF2-40B4-BE49-F238E27FC236}">
                <a16:creationId xmlns:a16="http://schemas.microsoft.com/office/drawing/2014/main" id="{3CA34212-74C0-4C81-B888-F8FA062DC991}"/>
              </a:ext>
            </a:extLst>
          </p:cNvPr>
          <p:cNvSpPr txBox="1">
            <a:spLocks noChangeArrowheads="1"/>
          </p:cNvSpPr>
          <p:nvPr/>
        </p:nvSpPr>
        <p:spPr bwMode="auto">
          <a:xfrm>
            <a:off x="7145338" y="3351213"/>
            <a:ext cx="1262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SYN(seq=x)</a:t>
            </a:r>
          </a:p>
        </p:txBody>
      </p:sp>
      <p:sp>
        <p:nvSpPr>
          <p:cNvPr id="79892" name="Freeform 69">
            <a:extLst>
              <a:ext uri="{FF2B5EF4-FFF2-40B4-BE49-F238E27FC236}">
                <a16:creationId xmlns:a16="http://schemas.microsoft.com/office/drawing/2014/main" id="{2459BED9-6386-4940-B8DE-DA9717DD2100}"/>
              </a:ext>
            </a:extLst>
          </p:cNvPr>
          <p:cNvSpPr>
            <a:spLocks/>
          </p:cNvSpPr>
          <p:nvPr/>
        </p:nvSpPr>
        <p:spPr bwMode="auto">
          <a:xfrm>
            <a:off x="6107113" y="1727201"/>
            <a:ext cx="914400" cy="2384425"/>
          </a:xfrm>
          <a:custGeom>
            <a:avLst/>
            <a:gdLst>
              <a:gd name="T0" fmla="*/ 0 w 576"/>
              <a:gd name="T1" fmla="*/ 0 h 1138"/>
              <a:gd name="T2" fmla="*/ 2147483646 w 576"/>
              <a:gd name="T3" fmla="*/ 0 h 1138"/>
              <a:gd name="T4" fmla="*/ 2147483646 w 576"/>
              <a:gd name="T5" fmla="*/ 2147483646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893" name="Line 70">
            <a:extLst>
              <a:ext uri="{FF2B5EF4-FFF2-40B4-BE49-F238E27FC236}">
                <a16:creationId xmlns:a16="http://schemas.microsoft.com/office/drawing/2014/main" id="{EF7AEAC7-69AB-4AAA-B420-70210D933E2D}"/>
              </a:ext>
            </a:extLst>
          </p:cNvPr>
          <p:cNvSpPr>
            <a:spLocks noChangeShapeType="1"/>
          </p:cNvSpPr>
          <p:nvPr/>
        </p:nvSpPr>
        <p:spPr bwMode="auto">
          <a:xfrm>
            <a:off x="5599113" y="2133600"/>
            <a:ext cx="0" cy="101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9894" name="Text Box 71">
            <a:extLst>
              <a:ext uri="{FF2B5EF4-FFF2-40B4-BE49-F238E27FC236}">
                <a16:creationId xmlns:a16="http://schemas.microsoft.com/office/drawing/2014/main" id="{13AAC328-8C51-4C7B-9C8F-A38D21943F5E}"/>
              </a:ext>
            </a:extLst>
          </p:cNvPr>
          <p:cNvSpPr txBox="1">
            <a:spLocks noChangeArrowheads="1"/>
          </p:cNvSpPr>
          <p:nvPr/>
        </p:nvSpPr>
        <p:spPr bwMode="auto">
          <a:xfrm>
            <a:off x="3048000" y="2074863"/>
            <a:ext cx="257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b="1">
                <a:latin typeface="Courier New" panose="02070309020205020404" pitchFamily="49" charset="0"/>
              </a:rPr>
              <a:t>Socket connectionSocket = welcomeSocket.accept();</a:t>
            </a:r>
          </a:p>
        </p:txBody>
      </p:sp>
      <p:sp>
        <p:nvSpPr>
          <p:cNvPr id="79895" name="Line 72">
            <a:extLst>
              <a:ext uri="{FF2B5EF4-FFF2-40B4-BE49-F238E27FC236}">
                <a16:creationId xmlns:a16="http://schemas.microsoft.com/office/drawing/2014/main" id="{CA45B5D1-DF83-4D4B-ADD0-1B74DA89157A}"/>
              </a:ext>
            </a:extLst>
          </p:cNvPr>
          <p:cNvSpPr>
            <a:spLocks noChangeShapeType="1"/>
          </p:cNvSpPr>
          <p:nvPr/>
        </p:nvSpPr>
        <p:spPr bwMode="auto">
          <a:xfrm>
            <a:off x="3406776" y="2522538"/>
            <a:ext cx="1965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6" name="Freeform 73">
            <a:extLst>
              <a:ext uri="{FF2B5EF4-FFF2-40B4-BE49-F238E27FC236}">
                <a16:creationId xmlns:a16="http://schemas.microsoft.com/office/drawing/2014/main" id="{6A2C0C3B-0DA4-468D-B3AD-8349541FB663}"/>
              </a:ext>
            </a:extLst>
          </p:cNvPr>
          <p:cNvSpPr>
            <a:spLocks/>
          </p:cNvSpPr>
          <p:nvPr/>
        </p:nvSpPr>
        <p:spPr bwMode="auto">
          <a:xfrm>
            <a:off x="3575051" y="3836988"/>
            <a:ext cx="1579563" cy="373062"/>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897" name="Text Box 74">
            <a:extLst>
              <a:ext uri="{FF2B5EF4-FFF2-40B4-BE49-F238E27FC236}">
                <a16:creationId xmlns:a16="http://schemas.microsoft.com/office/drawing/2014/main" id="{657EE511-B006-4850-9333-CFF5562AA1CA}"/>
              </a:ext>
            </a:extLst>
          </p:cNvPr>
          <p:cNvSpPr txBox="1">
            <a:spLocks noChangeArrowheads="1"/>
          </p:cNvSpPr>
          <p:nvPr/>
        </p:nvSpPr>
        <p:spPr bwMode="auto">
          <a:xfrm>
            <a:off x="3309938" y="2838450"/>
            <a:ext cx="804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SYN(x)</a:t>
            </a:r>
          </a:p>
        </p:txBody>
      </p:sp>
      <p:sp>
        <p:nvSpPr>
          <p:cNvPr id="79898" name="Line 75">
            <a:extLst>
              <a:ext uri="{FF2B5EF4-FFF2-40B4-BE49-F238E27FC236}">
                <a16:creationId xmlns:a16="http://schemas.microsoft.com/office/drawing/2014/main" id="{62F5B5B4-8781-4A12-A4DB-C29CC6D5075B}"/>
              </a:ext>
            </a:extLst>
          </p:cNvPr>
          <p:cNvSpPr>
            <a:spLocks noChangeShapeType="1"/>
          </p:cNvSpPr>
          <p:nvPr/>
        </p:nvSpPr>
        <p:spPr bwMode="auto">
          <a:xfrm>
            <a:off x="2770189" y="3136900"/>
            <a:ext cx="1965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899" name="Text Box 76">
            <a:extLst>
              <a:ext uri="{FF2B5EF4-FFF2-40B4-BE49-F238E27FC236}">
                <a16:creationId xmlns:a16="http://schemas.microsoft.com/office/drawing/2014/main" id="{F112F166-BB18-4938-AE88-9B8F6E05DEFB}"/>
              </a:ext>
            </a:extLst>
          </p:cNvPr>
          <p:cNvSpPr txBox="1">
            <a:spLocks noChangeArrowheads="1"/>
          </p:cNvSpPr>
          <p:nvPr/>
        </p:nvSpPr>
        <p:spPr bwMode="auto">
          <a:xfrm>
            <a:off x="2454276" y="2989263"/>
            <a:ext cx="2606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SYNACK(seq=y,ACKnum=x+1)</a:t>
            </a:r>
          </a:p>
          <a:p>
            <a:pPr algn="ctr">
              <a:lnSpc>
                <a:spcPct val="90000"/>
              </a:lnSpc>
              <a:spcBef>
                <a:spcPct val="0"/>
              </a:spcBef>
              <a:buClrTx/>
              <a:buSzTx/>
              <a:buFontTx/>
              <a:buNone/>
            </a:pPr>
            <a:r>
              <a:rPr lang="en-US" altLang="en-US" sz="1400">
                <a:latin typeface="Tahoma" panose="020B0604030504040204" pitchFamily="34" charset="0"/>
              </a:rPr>
              <a:t>create new socket for </a:t>
            </a:r>
          </a:p>
          <a:p>
            <a:pPr algn="ctr">
              <a:lnSpc>
                <a:spcPct val="90000"/>
              </a:lnSpc>
              <a:spcBef>
                <a:spcPct val="0"/>
              </a:spcBef>
              <a:buClrTx/>
              <a:buSzTx/>
              <a:buFontTx/>
              <a:buNone/>
            </a:pPr>
            <a:r>
              <a:rPr lang="en-US" altLang="en-US" sz="1400">
                <a:latin typeface="Tahoma" panose="020B0604030504040204" pitchFamily="34" charset="0"/>
              </a:rPr>
              <a:t>communication back to client</a:t>
            </a:r>
          </a:p>
        </p:txBody>
      </p:sp>
      <p:sp>
        <p:nvSpPr>
          <p:cNvPr id="79900" name="Freeform 77">
            <a:extLst>
              <a:ext uri="{FF2B5EF4-FFF2-40B4-BE49-F238E27FC236}">
                <a16:creationId xmlns:a16="http://schemas.microsoft.com/office/drawing/2014/main" id="{94115F7E-8278-44FE-A1ED-7D2E782DFC33}"/>
              </a:ext>
            </a:extLst>
          </p:cNvPr>
          <p:cNvSpPr>
            <a:spLocks/>
          </p:cNvSpPr>
          <p:nvPr/>
        </p:nvSpPr>
        <p:spPr bwMode="auto">
          <a:xfrm flipV="1">
            <a:off x="3570288" y="5076826"/>
            <a:ext cx="1579562" cy="373063"/>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901" name="Freeform 78">
            <a:extLst>
              <a:ext uri="{FF2B5EF4-FFF2-40B4-BE49-F238E27FC236}">
                <a16:creationId xmlns:a16="http://schemas.microsoft.com/office/drawing/2014/main" id="{E6FE60AA-35CA-44B7-8989-4860B5CA91C3}"/>
              </a:ext>
            </a:extLst>
          </p:cNvPr>
          <p:cNvSpPr>
            <a:spLocks/>
          </p:cNvSpPr>
          <p:nvPr/>
        </p:nvSpPr>
        <p:spPr bwMode="auto">
          <a:xfrm flipH="1" flipV="1">
            <a:off x="6137275" y="5094288"/>
            <a:ext cx="947738" cy="373062"/>
          </a:xfrm>
          <a:custGeom>
            <a:avLst/>
            <a:gdLst>
              <a:gd name="T0" fmla="*/ 2147483646 w 1123"/>
              <a:gd name="T1" fmla="*/ 0 h 235"/>
              <a:gd name="T2" fmla="*/ 0 w 1123"/>
              <a:gd name="T3" fmla="*/ 0 h 235"/>
              <a:gd name="T4" fmla="*/ 0 w 1123"/>
              <a:gd name="T5" fmla="*/ 2147483646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9902" name="Text Box 79">
            <a:extLst>
              <a:ext uri="{FF2B5EF4-FFF2-40B4-BE49-F238E27FC236}">
                <a16:creationId xmlns:a16="http://schemas.microsoft.com/office/drawing/2014/main" id="{67EA2627-F70D-4293-A09B-E64C63E3EA0B}"/>
              </a:ext>
            </a:extLst>
          </p:cNvPr>
          <p:cNvSpPr txBox="1">
            <a:spLocks noChangeArrowheads="1"/>
          </p:cNvSpPr>
          <p:nvPr/>
        </p:nvSpPr>
        <p:spPr bwMode="auto">
          <a:xfrm>
            <a:off x="7128439" y="4970463"/>
            <a:ext cx="261507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SYNACK(seq=y,ACKnum=x+1)</a:t>
            </a:r>
          </a:p>
          <a:p>
            <a:pPr algn="ctr">
              <a:lnSpc>
                <a:spcPct val="90000"/>
              </a:lnSpc>
              <a:spcBef>
                <a:spcPct val="0"/>
              </a:spcBef>
              <a:buClrTx/>
              <a:buSzTx/>
              <a:buFontTx/>
              <a:buNone/>
            </a:pPr>
            <a:endParaRPr lang="en-US" altLang="en-US" sz="1400">
              <a:latin typeface="Tahoma" panose="020B0604030504040204" pitchFamily="34" charset="0"/>
            </a:endParaRPr>
          </a:p>
        </p:txBody>
      </p:sp>
      <p:sp>
        <p:nvSpPr>
          <p:cNvPr id="79903" name="Line 80">
            <a:extLst>
              <a:ext uri="{FF2B5EF4-FFF2-40B4-BE49-F238E27FC236}">
                <a16:creationId xmlns:a16="http://schemas.microsoft.com/office/drawing/2014/main" id="{CF55B4C0-8603-435D-8154-0EC788A3091A}"/>
              </a:ext>
            </a:extLst>
          </p:cNvPr>
          <p:cNvSpPr>
            <a:spLocks noChangeShapeType="1"/>
          </p:cNvSpPr>
          <p:nvPr/>
        </p:nvSpPr>
        <p:spPr bwMode="auto">
          <a:xfrm>
            <a:off x="7242175" y="5435600"/>
            <a:ext cx="25288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4" name="Text Box 81">
            <a:extLst>
              <a:ext uri="{FF2B5EF4-FFF2-40B4-BE49-F238E27FC236}">
                <a16:creationId xmlns:a16="http://schemas.microsoft.com/office/drawing/2014/main" id="{DA1249E7-E1DF-4301-8691-2921F0877630}"/>
              </a:ext>
            </a:extLst>
          </p:cNvPr>
          <p:cNvSpPr txBox="1">
            <a:spLocks noChangeArrowheads="1"/>
          </p:cNvSpPr>
          <p:nvPr/>
        </p:nvSpPr>
        <p:spPr bwMode="auto">
          <a:xfrm>
            <a:off x="7534335" y="5248275"/>
            <a:ext cx="176041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ACK(ACKnum=y+1)</a:t>
            </a:r>
          </a:p>
          <a:p>
            <a:pPr algn="ctr">
              <a:lnSpc>
                <a:spcPct val="90000"/>
              </a:lnSpc>
              <a:spcBef>
                <a:spcPct val="0"/>
              </a:spcBef>
              <a:buClrTx/>
              <a:buSzTx/>
              <a:buFontTx/>
              <a:buNone/>
            </a:pPr>
            <a:endParaRPr lang="en-US" altLang="en-US" sz="1400">
              <a:latin typeface="Tahoma" panose="020B0604030504040204" pitchFamily="34" charset="0"/>
            </a:endParaRPr>
          </a:p>
        </p:txBody>
      </p:sp>
      <p:sp>
        <p:nvSpPr>
          <p:cNvPr id="79905" name="Line 82">
            <a:extLst>
              <a:ext uri="{FF2B5EF4-FFF2-40B4-BE49-F238E27FC236}">
                <a16:creationId xmlns:a16="http://schemas.microsoft.com/office/drawing/2014/main" id="{EE50DD4B-BE4B-457C-B017-37D7B86D7B42}"/>
              </a:ext>
            </a:extLst>
          </p:cNvPr>
          <p:cNvSpPr>
            <a:spLocks noChangeShapeType="1"/>
          </p:cNvSpPr>
          <p:nvPr/>
        </p:nvSpPr>
        <p:spPr bwMode="auto">
          <a:xfrm>
            <a:off x="2373314" y="5822950"/>
            <a:ext cx="1965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906" name="Text Box 83">
            <a:extLst>
              <a:ext uri="{FF2B5EF4-FFF2-40B4-BE49-F238E27FC236}">
                <a16:creationId xmlns:a16="http://schemas.microsoft.com/office/drawing/2014/main" id="{C2702815-389C-4584-BE8A-E596822E8B74}"/>
              </a:ext>
            </a:extLst>
          </p:cNvPr>
          <p:cNvSpPr txBox="1">
            <a:spLocks noChangeArrowheads="1"/>
          </p:cNvSpPr>
          <p:nvPr/>
        </p:nvSpPr>
        <p:spPr bwMode="auto">
          <a:xfrm>
            <a:off x="2425760" y="5356225"/>
            <a:ext cx="176041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endParaRPr lang="en-US" altLang="en-US" sz="1400">
              <a:latin typeface="Tahoma" panose="020B0604030504040204" pitchFamily="34" charset="0"/>
            </a:endParaRPr>
          </a:p>
          <a:p>
            <a:pPr algn="ctr">
              <a:lnSpc>
                <a:spcPct val="90000"/>
              </a:lnSpc>
              <a:spcBef>
                <a:spcPct val="0"/>
              </a:spcBef>
              <a:buClrTx/>
              <a:buSzTx/>
              <a:buFontTx/>
              <a:buNone/>
            </a:pPr>
            <a:r>
              <a:rPr lang="en-US" altLang="en-US" sz="1400">
                <a:latin typeface="Tahoma" panose="020B0604030504040204" pitchFamily="34" charset="0"/>
              </a:rPr>
              <a:t>ACK(ACKnum=y+1)</a:t>
            </a:r>
          </a:p>
          <a:p>
            <a:pPr algn="ctr">
              <a:lnSpc>
                <a:spcPct val="90000"/>
              </a:lnSpc>
              <a:spcBef>
                <a:spcPct val="0"/>
              </a:spcBef>
              <a:buClrTx/>
              <a:buSzTx/>
              <a:buFontTx/>
              <a:buNone/>
            </a:pPr>
            <a:endParaRPr lang="en-US" altLang="en-US" sz="1400">
              <a:latin typeface="Tahoma" panose="020B0604030504040204" pitchFamily="34" charset="0"/>
            </a:endParaRPr>
          </a:p>
        </p:txBody>
      </p:sp>
      <p:sp>
        <p:nvSpPr>
          <p:cNvPr id="79907" name="Text Box 84">
            <a:extLst>
              <a:ext uri="{FF2B5EF4-FFF2-40B4-BE49-F238E27FC236}">
                <a16:creationId xmlns:a16="http://schemas.microsoft.com/office/drawing/2014/main" id="{C8B870A2-BC07-4FAA-9612-BF290A2E2A60}"/>
              </a:ext>
            </a:extLst>
          </p:cNvPr>
          <p:cNvSpPr txBox="1">
            <a:spLocks noChangeArrowheads="1"/>
          </p:cNvSpPr>
          <p:nvPr/>
        </p:nvSpPr>
        <p:spPr bwMode="auto">
          <a:xfrm>
            <a:off x="3084513" y="5788026"/>
            <a:ext cx="3413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800">
                <a:latin typeface="Symbol" panose="05050102010706020507" pitchFamily="18" charset="2"/>
              </a:rPr>
              <a:t>L</a:t>
            </a:r>
          </a:p>
        </p:txBody>
      </p:sp>
    </p:spTree>
    <p:extLst>
      <p:ext uri="{BB962C8B-B14F-4D97-AF65-F5344CB8AC3E}">
        <p14:creationId xmlns:p14="http://schemas.microsoft.com/office/powerpoint/2010/main" val="1226932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2657671931"/>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5">
            <a:extLst>
              <a:ext uri="{FF2B5EF4-FFF2-40B4-BE49-F238E27FC236}">
                <a16:creationId xmlns:a16="http://schemas.microsoft.com/office/drawing/2014/main" id="{F68D8B48-D82F-4041-86DC-C11C1D65D951}"/>
              </a:ext>
            </a:extLst>
          </p:cNvPr>
          <p:cNvSpPr>
            <a:spLocks noGrp="1"/>
          </p:cNvSpPr>
          <p:nvPr>
            <p:ph type="ftr" sz="quarter" idx="4294967295"/>
          </p:nvPr>
        </p:nvSpPr>
        <p:spPr>
          <a:xfrm>
            <a:off x="7100888" y="6445250"/>
            <a:ext cx="2895600" cy="287338"/>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81923" name="Slide Number Placeholder 6">
            <a:extLst>
              <a:ext uri="{FF2B5EF4-FFF2-40B4-BE49-F238E27FC236}">
                <a16:creationId xmlns:a16="http://schemas.microsoft.com/office/drawing/2014/main" id="{8E147EA5-0698-4463-81C3-77E1FA2F2CA6}"/>
              </a:ext>
            </a:extLst>
          </p:cNvPr>
          <p:cNvSpPr>
            <a:spLocks noGrp="1"/>
          </p:cNvSpPr>
          <p:nvPr>
            <p:ph type="sldNum" sz="quarter" idx="4294967295"/>
          </p:nvPr>
        </p:nvSpPr>
        <p:spPr>
          <a:xfrm>
            <a:off x="9848851" y="6462714"/>
            <a:ext cx="676275" cy="276225"/>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A7DB2628-9613-4F8B-92A0-00313045453F}" type="slidenum">
              <a:rPr lang="en-US" altLang="en-US" sz="1200">
                <a:latin typeface="Tahoma" panose="020B0604030504040204" pitchFamily="34" charset="0"/>
              </a:rPr>
              <a:pPr>
                <a:lnSpc>
                  <a:spcPct val="100000"/>
                </a:lnSpc>
                <a:spcBef>
                  <a:spcPct val="0"/>
                </a:spcBef>
                <a:buClrTx/>
                <a:buSzTx/>
                <a:buFontTx/>
                <a:buNone/>
              </a:pPr>
              <a:t>93</a:t>
            </a:fld>
            <a:endParaRPr lang="en-US" altLang="en-US" sz="1200">
              <a:latin typeface="Tahoma" panose="020B0604030504040204" pitchFamily="34" charset="0"/>
            </a:endParaRPr>
          </a:p>
        </p:txBody>
      </p:sp>
      <p:pic>
        <p:nvPicPr>
          <p:cNvPr id="81924" name="Picture 63" descr="underline_base">
            <a:extLst>
              <a:ext uri="{FF2B5EF4-FFF2-40B4-BE49-F238E27FC236}">
                <a16:creationId xmlns:a16="http://schemas.microsoft.com/office/drawing/2014/main" id="{9B1E068C-3CCD-4BC1-B1B4-B6B545D64A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6" y="83820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Line 4">
            <a:extLst>
              <a:ext uri="{FF2B5EF4-FFF2-40B4-BE49-F238E27FC236}">
                <a16:creationId xmlns:a16="http://schemas.microsoft.com/office/drawing/2014/main" id="{21B4FDF5-13A7-4575-9102-E62EB76D07B8}"/>
              </a:ext>
            </a:extLst>
          </p:cNvPr>
          <p:cNvSpPr>
            <a:spLocks noChangeShapeType="1"/>
          </p:cNvSpPr>
          <p:nvPr/>
        </p:nvSpPr>
        <p:spPr bwMode="auto">
          <a:xfrm flipH="1">
            <a:off x="4995864" y="2081213"/>
            <a:ext cx="1587" cy="3948112"/>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26" name="Line 10">
            <a:extLst>
              <a:ext uri="{FF2B5EF4-FFF2-40B4-BE49-F238E27FC236}">
                <a16:creationId xmlns:a16="http://schemas.microsoft.com/office/drawing/2014/main" id="{A27F5C6A-D4C0-47EA-9DA0-836565A91DE7}"/>
              </a:ext>
            </a:extLst>
          </p:cNvPr>
          <p:cNvSpPr>
            <a:spLocks noChangeShapeType="1"/>
          </p:cNvSpPr>
          <p:nvPr/>
        </p:nvSpPr>
        <p:spPr bwMode="auto">
          <a:xfrm flipH="1">
            <a:off x="7585075" y="2151064"/>
            <a:ext cx="1588" cy="3417887"/>
          </a:xfrm>
          <a:prstGeom prst="line">
            <a:avLst/>
          </a:prstGeom>
          <a:noFill/>
          <a:ln w="9525">
            <a:solidFill>
              <a:srgbClr val="777777"/>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96362" name="Group 74">
            <a:extLst>
              <a:ext uri="{FF2B5EF4-FFF2-40B4-BE49-F238E27FC236}">
                <a16:creationId xmlns:a16="http://schemas.microsoft.com/office/drawing/2014/main" id="{5547D931-E4FF-4D6A-9F79-B95869407060}"/>
              </a:ext>
            </a:extLst>
          </p:cNvPr>
          <p:cNvGrpSpPr>
            <a:grpSpLocks/>
          </p:cNvGrpSpPr>
          <p:nvPr/>
        </p:nvGrpSpPr>
        <p:grpSpPr bwMode="auto">
          <a:xfrm>
            <a:off x="2068514" y="2762251"/>
            <a:ext cx="1335087" cy="854075"/>
            <a:chOff x="343" y="1740"/>
            <a:chExt cx="841" cy="538"/>
          </a:xfrm>
        </p:grpSpPr>
        <p:sp>
          <p:nvSpPr>
            <p:cNvPr id="82013" name="Text Box 34">
              <a:extLst>
                <a:ext uri="{FF2B5EF4-FFF2-40B4-BE49-F238E27FC236}">
                  <a16:creationId xmlns:a16="http://schemas.microsoft.com/office/drawing/2014/main" id="{E3BF6E3C-0900-491E-BD0B-92C4F266E47C}"/>
                </a:ext>
              </a:extLst>
            </p:cNvPr>
            <p:cNvSpPr txBox="1">
              <a:spLocks noChangeArrowheads="1"/>
            </p:cNvSpPr>
            <p:nvPr/>
          </p:nvSpPr>
          <p:spPr bwMode="auto">
            <a:xfrm>
              <a:off x="343" y="2066"/>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FIN_WAIT_2</a:t>
              </a:r>
            </a:p>
          </p:txBody>
        </p:sp>
        <p:sp>
          <p:nvSpPr>
            <p:cNvPr id="82014" name="Line 35">
              <a:extLst>
                <a:ext uri="{FF2B5EF4-FFF2-40B4-BE49-F238E27FC236}">
                  <a16:creationId xmlns:a16="http://schemas.microsoft.com/office/drawing/2014/main" id="{1A03E984-7DDE-4C3A-90DB-61C36175FDA1}"/>
                </a:ext>
              </a:extLst>
            </p:cNvPr>
            <p:cNvSpPr>
              <a:spLocks noChangeShapeType="1"/>
            </p:cNvSpPr>
            <p:nvPr/>
          </p:nvSpPr>
          <p:spPr bwMode="auto">
            <a:xfrm>
              <a:off x="634" y="1740"/>
              <a:ext cx="0" cy="3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1" name="Group 73">
            <a:extLst>
              <a:ext uri="{FF2B5EF4-FFF2-40B4-BE49-F238E27FC236}">
                <a16:creationId xmlns:a16="http://schemas.microsoft.com/office/drawing/2014/main" id="{CA303CA4-C5CD-4EAD-A904-A832AC154EE9}"/>
              </a:ext>
            </a:extLst>
          </p:cNvPr>
          <p:cNvGrpSpPr>
            <a:grpSpLocks/>
          </p:cNvGrpSpPr>
          <p:nvPr/>
        </p:nvGrpSpPr>
        <p:grpSpPr bwMode="auto">
          <a:xfrm>
            <a:off x="8699500" y="2101850"/>
            <a:ext cx="1390650" cy="960438"/>
            <a:chOff x="4520" y="1324"/>
            <a:chExt cx="876" cy="605"/>
          </a:xfrm>
        </p:grpSpPr>
        <p:sp>
          <p:nvSpPr>
            <p:cNvPr id="82011" name="Text Box 37">
              <a:extLst>
                <a:ext uri="{FF2B5EF4-FFF2-40B4-BE49-F238E27FC236}">
                  <a16:creationId xmlns:a16="http://schemas.microsoft.com/office/drawing/2014/main" id="{2E374D9F-1000-4FAC-9AA1-65AFE7B40754}"/>
                </a:ext>
              </a:extLst>
            </p:cNvPr>
            <p:cNvSpPr txBox="1">
              <a:spLocks noChangeArrowheads="1"/>
            </p:cNvSpPr>
            <p:nvPr/>
          </p:nvSpPr>
          <p:spPr bwMode="auto">
            <a:xfrm>
              <a:off x="4520" y="1717"/>
              <a:ext cx="8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CLOSE_WAIT</a:t>
              </a:r>
            </a:p>
          </p:txBody>
        </p:sp>
        <p:sp>
          <p:nvSpPr>
            <p:cNvPr id="82012" name="Line 38">
              <a:extLst>
                <a:ext uri="{FF2B5EF4-FFF2-40B4-BE49-F238E27FC236}">
                  <a16:creationId xmlns:a16="http://schemas.microsoft.com/office/drawing/2014/main" id="{5234C989-6D0E-40AE-B0C6-CFE20EF05EF1}"/>
                </a:ext>
              </a:extLst>
            </p:cNvPr>
            <p:cNvSpPr>
              <a:spLocks noChangeShapeType="1"/>
            </p:cNvSpPr>
            <p:nvPr/>
          </p:nvSpPr>
          <p:spPr bwMode="auto">
            <a:xfrm>
              <a:off x="5171" y="1324"/>
              <a:ext cx="0" cy="4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3" name="Group 75">
            <a:extLst>
              <a:ext uri="{FF2B5EF4-FFF2-40B4-BE49-F238E27FC236}">
                <a16:creationId xmlns:a16="http://schemas.microsoft.com/office/drawing/2014/main" id="{4BC4C31E-309F-49F2-92D5-74A7845D3894}"/>
              </a:ext>
            </a:extLst>
          </p:cNvPr>
          <p:cNvGrpSpPr>
            <a:grpSpLocks/>
          </p:cNvGrpSpPr>
          <p:nvPr/>
        </p:nvGrpSpPr>
        <p:grpSpPr bwMode="auto">
          <a:xfrm>
            <a:off x="5037138" y="3870325"/>
            <a:ext cx="2495550" cy="579438"/>
            <a:chOff x="2213" y="2438"/>
            <a:chExt cx="1572" cy="365"/>
          </a:xfrm>
        </p:grpSpPr>
        <p:sp>
          <p:nvSpPr>
            <p:cNvPr id="82008" name="Line 41">
              <a:extLst>
                <a:ext uri="{FF2B5EF4-FFF2-40B4-BE49-F238E27FC236}">
                  <a16:creationId xmlns:a16="http://schemas.microsoft.com/office/drawing/2014/main" id="{F8528A11-D181-4FC9-982B-156E2454CDFE}"/>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9" name="Rectangle 42">
              <a:extLst>
                <a:ext uri="{FF2B5EF4-FFF2-40B4-BE49-F238E27FC236}">
                  <a16:creationId xmlns:a16="http://schemas.microsoft.com/office/drawing/2014/main" id="{529BABC2-0EC9-4AA9-A157-33A6F9E93942}"/>
                </a:ext>
              </a:extLst>
            </p:cNvPr>
            <p:cNvSpPr>
              <a:spLocks noChangeArrowheads="1"/>
            </p:cNvSpPr>
            <p:nvPr/>
          </p:nvSpPr>
          <p:spPr bwMode="auto">
            <a:xfrm>
              <a:off x="2669" y="2438"/>
              <a:ext cx="590"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2010" name="Text Box 43">
              <a:extLst>
                <a:ext uri="{FF2B5EF4-FFF2-40B4-BE49-F238E27FC236}">
                  <a16:creationId xmlns:a16="http://schemas.microsoft.com/office/drawing/2014/main" id="{E6382856-8608-46CA-AE24-81014DEFBD12}"/>
                </a:ext>
              </a:extLst>
            </p:cNvPr>
            <p:cNvSpPr txBox="1">
              <a:spLocks noChangeArrowheads="1"/>
            </p:cNvSpPr>
            <p:nvPr/>
          </p:nvSpPr>
          <p:spPr bwMode="auto">
            <a:xfrm>
              <a:off x="2450" y="2562"/>
              <a:ext cx="106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FINbit=1, seq=y</a:t>
              </a:r>
            </a:p>
          </p:txBody>
        </p:sp>
      </p:grpSp>
      <p:grpSp>
        <p:nvGrpSpPr>
          <p:cNvPr id="396368" name="Group 80">
            <a:extLst>
              <a:ext uri="{FF2B5EF4-FFF2-40B4-BE49-F238E27FC236}">
                <a16:creationId xmlns:a16="http://schemas.microsoft.com/office/drawing/2014/main" id="{E5460F7D-A78C-4771-BDC6-1558524DC3FE}"/>
              </a:ext>
            </a:extLst>
          </p:cNvPr>
          <p:cNvGrpSpPr>
            <a:grpSpLocks/>
          </p:cNvGrpSpPr>
          <p:nvPr/>
        </p:nvGrpSpPr>
        <p:grpSpPr bwMode="auto">
          <a:xfrm>
            <a:off x="5067300" y="4578351"/>
            <a:ext cx="2508250" cy="582613"/>
            <a:chOff x="2232" y="2884"/>
            <a:chExt cx="1580" cy="367"/>
          </a:xfrm>
        </p:grpSpPr>
        <p:sp>
          <p:nvSpPr>
            <p:cNvPr id="82005" name="Line 44">
              <a:extLst>
                <a:ext uri="{FF2B5EF4-FFF2-40B4-BE49-F238E27FC236}">
                  <a16:creationId xmlns:a16="http://schemas.microsoft.com/office/drawing/2014/main" id="{1B50087B-BB54-44CE-94CB-2A2FF6F9DDD6}"/>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6" name="Rectangle 46">
              <a:extLst>
                <a:ext uri="{FF2B5EF4-FFF2-40B4-BE49-F238E27FC236}">
                  <a16:creationId xmlns:a16="http://schemas.microsoft.com/office/drawing/2014/main" id="{0B1B8F1A-2B32-4E56-B162-9467EF442030}"/>
                </a:ext>
              </a:extLst>
            </p:cNvPr>
            <p:cNvSpPr>
              <a:spLocks noChangeArrowheads="1"/>
            </p:cNvSpPr>
            <p:nvPr/>
          </p:nvSpPr>
          <p:spPr bwMode="auto">
            <a:xfrm>
              <a:off x="2553" y="2995"/>
              <a:ext cx="896"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2007" name="Text Box 47">
              <a:extLst>
                <a:ext uri="{FF2B5EF4-FFF2-40B4-BE49-F238E27FC236}">
                  <a16:creationId xmlns:a16="http://schemas.microsoft.com/office/drawing/2014/main" id="{C9449254-F25D-44E0-BAC4-B58679094E15}"/>
                </a:ext>
              </a:extLst>
            </p:cNvPr>
            <p:cNvSpPr txBox="1">
              <a:spLocks noChangeArrowheads="1"/>
            </p:cNvSpPr>
            <p:nvPr/>
          </p:nvSpPr>
          <p:spPr bwMode="auto">
            <a:xfrm>
              <a:off x="2238" y="2958"/>
              <a:ext cx="15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ACKbit=1; ACKnum=y+1</a:t>
              </a:r>
            </a:p>
          </p:txBody>
        </p:sp>
      </p:grpSp>
      <p:grpSp>
        <p:nvGrpSpPr>
          <p:cNvPr id="396360" name="Group 72">
            <a:extLst>
              <a:ext uri="{FF2B5EF4-FFF2-40B4-BE49-F238E27FC236}">
                <a16:creationId xmlns:a16="http://schemas.microsoft.com/office/drawing/2014/main" id="{8AA4B103-4F64-493D-ABAE-D8533C1AD536}"/>
              </a:ext>
            </a:extLst>
          </p:cNvPr>
          <p:cNvGrpSpPr>
            <a:grpSpLocks/>
          </p:cNvGrpSpPr>
          <p:nvPr/>
        </p:nvGrpSpPr>
        <p:grpSpPr bwMode="auto">
          <a:xfrm>
            <a:off x="3614739" y="2901951"/>
            <a:ext cx="4930775" cy="854075"/>
            <a:chOff x="1317" y="1828"/>
            <a:chExt cx="3106" cy="538"/>
          </a:xfrm>
        </p:grpSpPr>
        <p:sp>
          <p:nvSpPr>
            <p:cNvPr id="82000" name="Line 13">
              <a:extLst>
                <a:ext uri="{FF2B5EF4-FFF2-40B4-BE49-F238E27FC236}">
                  <a16:creationId xmlns:a16="http://schemas.microsoft.com/office/drawing/2014/main" id="{A961DCA3-8007-4675-8F49-506C00879D0F}"/>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1" name="Rectangle 14">
              <a:extLst>
                <a:ext uri="{FF2B5EF4-FFF2-40B4-BE49-F238E27FC236}">
                  <a16:creationId xmlns:a16="http://schemas.microsoft.com/office/drawing/2014/main" id="{3B1431E3-5062-486A-A94A-F93130092E2D}"/>
                </a:ext>
              </a:extLst>
            </p:cNvPr>
            <p:cNvSpPr>
              <a:spLocks noChangeArrowheads="1"/>
            </p:cNvSpPr>
            <p:nvPr/>
          </p:nvSpPr>
          <p:spPr bwMode="auto">
            <a:xfrm>
              <a:off x="2507" y="1912"/>
              <a:ext cx="896" cy="20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2002" name="Text Box 15">
              <a:extLst>
                <a:ext uri="{FF2B5EF4-FFF2-40B4-BE49-F238E27FC236}">
                  <a16:creationId xmlns:a16="http://schemas.microsoft.com/office/drawing/2014/main" id="{A9CA3A10-BC8E-4B9F-90F6-15BEDC0F52A4}"/>
                </a:ext>
              </a:extLst>
            </p:cNvPr>
            <p:cNvSpPr txBox="1">
              <a:spLocks noChangeArrowheads="1"/>
            </p:cNvSpPr>
            <p:nvPr/>
          </p:nvSpPr>
          <p:spPr bwMode="auto">
            <a:xfrm>
              <a:off x="2200" y="1875"/>
              <a:ext cx="15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ACKbit=1; ACKnum=x+1</a:t>
              </a:r>
            </a:p>
          </p:txBody>
        </p:sp>
        <p:sp>
          <p:nvSpPr>
            <p:cNvPr id="82003" name="Text Box 21">
              <a:extLst>
                <a:ext uri="{FF2B5EF4-FFF2-40B4-BE49-F238E27FC236}">
                  <a16:creationId xmlns:a16="http://schemas.microsoft.com/office/drawing/2014/main" id="{65621523-838E-4232-8750-C10A2D821345}"/>
                </a:ext>
              </a:extLst>
            </p:cNvPr>
            <p:cNvSpPr txBox="1">
              <a:spLocks noChangeArrowheads="1"/>
            </p:cNvSpPr>
            <p:nvPr/>
          </p:nvSpPr>
          <p:spPr bwMode="auto">
            <a:xfrm>
              <a:off x="1317" y="2066"/>
              <a:ext cx="86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400">
                  <a:latin typeface="Tahoma" panose="020B0604030504040204" pitchFamily="34" charset="0"/>
                </a:rPr>
                <a:t> wait for server</a:t>
              </a:r>
            </a:p>
            <a:p>
              <a:pPr algn="r">
                <a:lnSpc>
                  <a:spcPct val="90000"/>
                </a:lnSpc>
                <a:spcBef>
                  <a:spcPct val="0"/>
                </a:spcBef>
                <a:buClrTx/>
                <a:buSzTx/>
                <a:buFontTx/>
                <a:buNone/>
              </a:pPr>
              <a:r>
                <a:rPr lang="en-US" altLang="en-US" sz="1400">
                  <a:latin typeface="Tahoma" panose="020B0604030504040204" pitchFamily="34" charset="0"/>
                </a:rPr>
                <a:t>close</a:t>
              </a:r>
            </a:p>
          </p:txBody>
        </p:sp>
        <p:sp>
          <p:nvSpPr>
            <p:cNvPr id="82004" name="Text Box 49">
              <a:extLst>
                <a:ext uri="{FF2B5EF4-FFF2-40B4-BE49-F238E27FC236}">
                  <a16:creationId xmlns:a16="http://schemas.microsoft.com/office/drawing/2014/main" id="{285613B7-B188-4A29-8EC4-8F060D488075}"/>
                </a:ext>
              </a:extLst>
            </p:cNvPr>
            <p:cNvSpPr txBox="1">
              <a:spLocks noChangeArrowheads="1"/>
            </p:cNvSpPr>
            <p:nvPr/>
          </p:nvSpPr>
          <p:spPr bwMode="auto">
            <a:xfrm>
              <a:off x="3822" y="1979"/>
              <a:ext cx="60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FontTx/>
                <a:buNone/>
              </a:pPr>
              <a:r>
                <a:rPr lang="en-US" altLang="en-US" sz="1400">
                  <a:latin typeface="Tahoma" panose="020B0604030504040204" pitchFamily="34" charset="0"/>
                </a:rPr>
                <a:t>can still</a:t>
              </a:r>
            </a:p>
            <a:p>
              <a:pPr>
                <a:lnSpc>
                  <a:spcPct val="90000"/>
                </a:lnSpc>
                <a:spcBef>
                  <a:spcPct val="0"/>
                </a:spcBef>
                <a:buClrTx/>
                <a:buSzTx/>
                <a:buFontTx/>
                <a:buNone/>
              </a:pPr>
              <a:r>
                <a:rPr lang="en-US" altLang="en-US" sz="1400">
                  <a:latin typeface="Tahoma" panose="020B0604030504040204" pitchFamily="34" charset="0"/>
                </a:rPr>
                <a:t>send data</a:t>
              </a:r>
            </a:p>
          </p:txBody>
        </p:sp>
      </p:grpSp>
      <p:grpSp>
        <p:nvGrpSpPr>
          <p:cNvPr id="396366" name="Group 78">
            <a:extLst>
              <a:ext uri="{FF2B5EF4-FFF2-40B4-BE49-F238E27FC236}">
                <a16:creationId xmlns:a16="http://schemas.microsoft.com/office/drawing/2014/main" id="{76D8D1BE-F279-4AA7-A75B-C7858F3E69A6}"/>
              </a:ext>
            </a:extLst>
          </p:cNvPr>
          <p:cNvGrpSpPr>
            <a:grpSpLocks/>
          </p:cNvGrpSpPr>
          <p:nvPr/>
        </p:nvGrpSpPr>
        <p:grpSpPr bwMode="auto">
          <a:xfrm>
            <a:off x="7583488" y="3032125"/>
            <a:ext cx="2501900" cy="1735138"/>
            <a:chOff x="3817" y="1910"/>
            <a:chExt cx="1576" cy="1093"/>
          </a:xfrm>
        </p:grpSpPr>
        <p:sp>
          <p:nvSpPr>
            <p:cNvPr id="81996" name="Text Box 50">
              <a:extLst>
                <a:ext uri="{FF2B5EF4-FFF2-40B4-BE49-F238E27FC236}">
                  <a16:creationId xmlns:a16="http://schemas.microsoft.com/office/drawing/2014/main" id="{9DD0294E-7279-4F17-BC10-7CA5E4123CBC}"/>
                </a:ext>
              </a:extLst>
            </p:cNvPr>
            <p:cNvSpPr txBox="1">
              <a:spLocks noChangeArrowheads="1"/>
            </p:cNvSpPr>
            <p:nvPr/>
          </p:nvSpPr>
          <p:spPr bwMode="auto">
            <a:xfrm>
              <a:off x="3817" y="2703"/>
              <a:ext cx="79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90000"/>
                </a:lnSpc>
                <a:spcBef>
                  <a:spcPct val="0"/>
                </a:spcBef>
                <a:buClrTx/>
                <a:buSzTx/>
                <a:buFontTx/>
                <a:buNone/>
              </a:pPr>
              <a:r>
                <a:rPr lang="en-US" altLang="en-US" sz="1400">
                  <a:latin typeface="Tahoma" panose="020B0604030504040204" pitchFamily="34" charset="0"/>
                </a:rPr>
                <a:t>can no longer</a:t>
              </a:r>
            </a:p>
            <a:p>
              <a:pPr>
                <a:lnSpc>
                  <a:spcPct val="90000"/>
                </a:lnSpc>
                <a:spcBef>
                  <a:spcPct val="0"/>
                </a:spcBef>
                <a:buClrTx/>
                <a:buSzTx/>
                <a:buFontTx/>
                <a:buNone/>
              </a:pPr>
              <a:r>
                <a:rPr lang="en-US" altLang="en-US" sz="1400">
                  <a:latin typeface="Tahoma" panose="020B0604030504040204" pitchFamily="34" charset="0"/>
                </a:rPr>
                <a:t>send data</a:t>
              </a:r>
            </a:p>
          </p:txBody>
        </p:sp>
        <p:grpSp>
          <p:nvGrpSpPr>
            <p:cNvPr id="81997" name="Group 76">
              <a:extLst>
                <a:ext uri="{FF2B5EF4-FFF2-40B4-BE49-F238E27FC236}">
                  <a16:creationId xmlns:a16="http://schemas.microsoft.com/office/drawing/2014/main" id="{C337A970-66FB-47B9-B0ED-659C4D344B9D}"/>
                </a:ext>
              </a:extLst>
            </p:cNvPr>
            <p:cNvGrpSpPr>
              <a:grpSpLocks/>
            </p:cNvGrpSpPr>
            <p:nvPr/>
          </p:nvGrpSpPr>
          <p:grpSpPr bwMode="auto">
            <a:xfrm>
              <a:off x="4691" y="1910"/>
              <a:ext cx="702" cy="723"/>
              <a:chOff x="4691" y="1910"/>
              <a:chExt cx="702" cy="723"/>
            </a:xfrm>
          </p:grpSpPr>
          <p:sp>
            <p:nvSpPr>
              <p:cNvPr id="81998" name="Line 39">
                <a:extLst>
                  <a:ext uri="{FF2B5EF4-FFF2-40B4-BE49-F238E27FC236}">
                    <a16:creationId xmlns:a16="http://schemas.microsoft.com/office/drawing/2014/main" id="{5E2482CF-3936-4E77-9325-011B5A64E640}"/>
                  </a:ext>
                </a:extLst>
              </p:cNvPr>
              <p:cNvSpPr>
                <a:spLocks noChangeShapeType="1"/>
              </p:cNvSpPr>
              <p:nvPr/>
            </p:nvSpPr>
            <p:spPr bwMode="auto">
              <a:xfrm>
                <a:off x="5167" y="1910"/>
                <a:ext cx="0" cy="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99" name="Text Box 55">
                <a:extLst>
                  <a:ext uri="{FF2B5EF4-FFF2-40B4-BE49-F238E27FC236}">
                    <a16:creationId xmlns:a16="http://schemas.microsoft.com/office/drawing/2014/main" id="{C3F6B00C-2108-448B-A142-9E088F06218E}"/>
                  </a:ext>
                </a:extLst>
              </p:cNvPr>
              <p:cNvSpPr txBox="1">
                <a:spLocks noChangeArrowheads="1"/>
              </p:cNvSpPr>
              <p:nvPr/>
            </p:nvSpPr>
            <p:spPr bwMode="auto">
              <a:xfrm>
                <a:off x="4691" y="2421"/>
                <a:ext cx="70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LAST_ACK</a:t>
                </a:r>
              </a:p>
            </p:txBody>
          </p:sp>
        </p:grpSp>
      </p:grpSp>
      <p:grpSp>
        <p:nvGrpSpPr>
          <p:cNvPr id="396370" name="Group 82">
            <a:extLst>
              <a:ext uri="{FF2B5EF4-FFF2-40B4-BE49-F238E27FC236}">
                <a16:creationId xmlns:a16="http://schemas.microsoft.com/office/drawing/2014/main" id="{26DA009B-6F6E-46BF-B478-328A9126FA2B}"/>
              </a:ext>
            </a:extLst>
          </p:cNvPr>
          <p:cNvGrpSpPr>
            <a:grpSpLocks/>
          </p:cNvGrpSpPr>
          <p:nvPr/>
        </p:nvGrpSpPr>
        <p:grpSpPr bwMode="auto">
          <a:xfrm>
            <a:off x="9166226" y="4213226"/>
            <a:ext cx="917575" cy="1223963"/>
            <a:chOff x="4814" y="2654"/>
            <a:chExt cx="578" cy="771"/>
          </a:xfrm>
        </p:grpSpPr>
        <p:sp>
          <p:nvSpPr>
            <p:cNvPr id="81994" name="Text Box 11">
              <a:extLst>
                <a:ext uri="{FF2B5EF4-FFF2-40B4-BE49-F238E27FC236}">
                  <a16:creationId xmlns:a16="http://schemas.microsoft.com/office/drawing/2014/main" id="{3D1447A9-62CD-42E3-921E-DF1F8CDDAAC6}"/>
                </a:ext>
              </a:extLst>
            </p:cNvPr>
            <p:cNvSpPr txBox="1">
              <a:spLocks noChangeArrowheads="1"/>
            </p:cNvSpPr>
            <p:nvPr/>
          </p:nvSpPr>
          <p:spPr bwMode="auto">
            <a:xfrm>
              <a:off x="4814" y="3213"/>
              <a:ext cx="5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CLOSED</a:t>
              </a:r>
            </a:p>
          </p:txBody>
        </p:sp>
        <p:sp>
          <p:nvSpPr>
            <p:cNvPr id="81995" name="Line 57">
              <a:extLst>
                <a:ext uri="{FF2B5EF4-FFF2-40B4-BE49-F238E27FC236}">
                  <a16:creationId xmlns:a16="http://schemas.microsoft.com/office/drawing/2014/main" id="{3B3E1B79-6960-40DF-A2F6-85042EA1D638}"/>
                </a:ext>
              </a:extLst>
            </p:cNvPr>
            <p:cNvSpPr>
              <a:spLocks noChangeShapeType="1"/>
            </p:cNvSpPr>
            <p:nvPr/>
          </p:nvSpPr>
          <p:spPr bwMode="auto">
            <a:xfrm>
              <a:off x="5173" y="2654"/>
              <a:ext cx="0"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5" name="Group 77">
            <a:extLst>
              <a:ext uri="{FF2B5EF4-FFF2-40B4-BE49-F238E27FC236}">
                <a16:creationId xmlns:a16="http://schemas.microsoft.com/office/drawing/2014/main" id="{A6DD8C58-9281-4DD9-AF5A-20841A3A96A2}"/>
              </a:ext>
            </a:extLst>
          </p:cNvPr>
          <p:cNvGrpSpPr>
            <a:grpSpLocks/>
          </p:cNvGrpSpPr>
          <p:nvPr/>
        </p:nvGrpSpPr>
        <p:grpSpPr bwMode="auto">
          <a:xfrm>
            <a:off x="2109789" y="3605214"/>
            <a:ext cx="1400175" cy="1044575"/>
            <a:chOff x="369" y="2271"/>
            <a:chExt cx="882" cy="658"/>
          </a:xfrm>
        </p:grpSpPr>
        <p:sp>
          <p:nvSpPr>
            <p:cNvPr id="81992" name="Text Box 58">
              <a:extLst>
                <a:ext uri="{FF2B5EF4-FFF2-40B4-BE49-F238E27FC236}">
                  <a16:creationId xmlns:a16="http://schemas.microsoft.com/office/drawing/2014/main" id="{82370ECF-A1AF-4B96-A740-2FC733DE5749}"/>
                </a:ext>
              </a:extLst>
            </p:cNvPr>
            <p:cNvSpPr txBox="1">
              <a:spLocks noChangeArrowheads="1"/>
            </p:cNvSpPr>
            <p:nvPr/>
          </p:nvSpPr>
          <p:spPr bwMode="auto">
            <a:xfrm>
              <a:off x="369" y="2717"/>
              <a:ext cx="88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TIMED_WAIT</a:t>
              </a:r>
            </a:p>
          </p:txBody>
        </p:sp>
        <p:sp>
          <p:nvSpPr>
            <p:cNvPr id="81993" name="Line 60">
              <a:extLst>
                <a:ext uri="{FF2B5EF4-FFF2-40B4-BE49-F238E27FC236}">
                  <a16:creationId xmlns:a16="http://schemas.microsoft.com/office/drawing/2014/main" id="{E82860E5-700F-40BF-BBB0-5E30AF21D703}"/>
                </a:ext>
              </a:extLst>
            </p:cNvPr>
            <p:cNvSpPr>
              <a:spLocks noChangeShapeType="1"/>
            </p:cNvSpPr>
            <p:nvPr/>
          </p:nvSpPr>
          <p:spPr bwMode="auto">
            <a:xfrm>
              <a:off x="638" y="2271"/>
              <a:ext cx="0" cy="4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69" name="Group 81">
            <a:extLst>
              <a:ext uri="{FF2B5EF4-FFF2-40B4-BE49-F238E27FC236}">
                <a16:creationId xmlns:a16="http://schemas.microsoft.com/office/drawing/2014/main" id="{39A26E85-82C1-44DD-85D5-678753B60802}"/>
              </a:ext>
            </a:extLst>
          </p:cNvPr>
          <p:cNvGrpSpPr>
            <a:grpSpLocks/>
          </p:cNvGrpSpPr>
          <p:nvPr/>
        </p:nvGrpSpPr>
        <p:grpSpPr bwMode="auto">
          <a:xfrm>
            <a:off x="2198688" y="4486276"/>
            <a:ext cx="2743200" cy="1768475"/>
            <a:chOff x="425" y="2826"/>
            <a:chExt cx="1728" cy="1114"/>
          </a:xfrm>
        </p:grpSpPr>
        <p:sp>
          <p:nvSpPr>
            <p:cNvPr id="81986" name="Line 52">
              <a:extLst>
                <a:ext uri="{FF2B5EF4-FFF2-40B4-BE49-F238E27FC236}">
                  <a16:creationId xmlns:a16="http://schemas.microsoft.com/office/drawing/2014/main" id="{14F5E3E8-CF7C-427A-BBB7-10569EA6F12E}"/>
                </a:ext>
              </a:extLst>
            </p:cNvPr>
            <p:cNvSpPr>
              <a:spLocks noChangeShapeType="1"/>
            </p:cNvSpPr>
            <p:nvPr/>
          </p:nvSpPr>
          <p:spPr bwMode="auto">
            <a:xfrm>
              <a:off x="1820" y="2833"/>
              <a:ext cx="7" cy="1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87" name="Text Box 51">
              <a:extLst>
                <a:ext uri="{FF2B5EF4-FFF2-40B4-BE49-F238E27FC236}">
                  <a16:creationId xmlns:a16="http://schemas.microsoft.com/office/drawing/2014/main" id="{EEE3AD49-EC5D-42FE-ABDB-D576F9D36084}"/>
                </a:ext>
              </a:extLst>
            </p:cNvPr>
            <p:cNvSpPr txBox="1">
              <a:spLocks noChangeArrowheads="1"/>
            </p:cNvSpPr>
            <p:nvPr/>
          </p:nvSpPr>
          <p:spPr bwMode="auto">
            <a:xfrm>
              <a:off x="1216" y="3093"/>
              <a:ext cx="937" cy="4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400">
                  <a:latin typeface="Tahoma" panose="020B0604030504040204" pitchFamily="34" charset="0"/>
                </a:rPr>
                <a:t> timed wait </a:t>
              </a:r>
            </a:p>
            <a:p>
              <a:pPr algn="r">
                <a:lnSpc>
                  <a:spcPct val="90000"/>
                </a:lnSpc>
                <a:spcBef>
                  <a:spcPct val="0"/>
                </a:spcBef>
                <a:buClrTx/>
                <a:buSzTx/>
                <a:buFontTx/>
                <a:buNone/>
              </a:pPr>
              <a:r>
                <a:rPr lang="en-US" altLang="en-US" sz="1400">
                  <a:latin typeface="Tahoma" panose="020B0604030504040204" pitchFamily="34" charset="0"/>
                </a:rPr>
                <a:t>for 2*max </a:t>
              </a:r>
            </a:p>
            <a:p>
              <a:pPr algn="r">
                <a:lnSpc>
                  <a:spcPct val="90000"/>
                </a:lnSpc>
                <a:spcBef>
                  <a:spcPct val="0"/>
                </a:spcBef>
                <a:buClrTx/>
                <a:buSzTx/>
                <a:buFontTx/>
                <a:buNone/>
              </a:pPr>
              <a:r>
                <a:rPr lang="en-US" altLang="en-US" sz="1400">
                  <a:latin typeface="Tahoma" panose="020B0604030504040204" pitchFamily="34" charset="0"/>
                </a:rPr>
                <a:t>segment lifetime</a:t>
              </a:r>
            </a:p>
          </p:txBody>
        </p:sp>
        <p:sp>
          <p:nvSpPr>
            <p:cNvPr id="81988" name="Line 53">
              <a:extLst>
                <a:ext uri="{FF2B5EF4-FFF2-40B4-BE49-F238E27FC236}">
                  <a16:creationId xmlns:a16="http://schemas.microsoft.com/office/drawing/2014/main" id="{F04CABB3-381F-4E68-B337-2BCA5FF8943B}"/>
                </a:ext>
              </a:extLst>
            </p:cNvPr>
            <p:cNvSpPr>
              <a:spLocks noChangeShapeType="1"/>
            </p:cNvSpPr>
            <p:nvPr/>
          </p:nvSpPr>
          <p:spPr bwMode="auto">
            <a:xfrm>
              <a:off x="1742" y="2826"/>
              <a:ext cx="1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89" name="Line 54">
              <a:extLst>
                <a:ext uri="{FF2B5EF4-FFF2-40B4-BE49-F238E27FC236}">
                  <a16:creationId xmlns:a16="http://schemas.microsoft.com/office/drawing/2014/main" id="{31184527-848D-4DED-ABBF-FDDD81C3CC6A}"/>
                </a:ext>
              </a:extLst>
            </p:cNvPr>
            <p:cNvSpPr>
              <a:spLocks noChangeShapeType="1"/>
            </p:cNvSpPr>
            <p:nvPr/>
          </p:nvSpPr>
          <p:spPr bwMode="auto">
            <a:xfrm>
              <a:off x="1759" y="3889"/>
              <a:ext cx="1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990" name="Text Box 59">
              <a:extLst>
                <a:ext uri="{FF2B5EF4-FFF2-40B4-BE49-F238E27FC236}">
                  <a16:creationId xmlns:a16="http://schemas.microsoft.com/office/drawing/2014/main" id="{9FD9FDE1-AAFE-4E8F-935F-4A1D7D5CD496}"/>
                </a:ext>
              </a:extLst>
            </p:cNvPr>
            <p:cNvSpPr txBox="1">
              <a:spLocks noChangeArrowheads="1"/>
            </p:cNvSpPr>
            <p:nvPr/>
          </p:nvSpPr>
          <p:spPr bwMode="auto">
            <a:xfrm>
              <a:off x="425" y="3728"/>
              <a:ext cx="5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CLOSED</a:t>
              </a:r>
            </a:p>
          </p:txBody>
        </p:sp>
        <p:sp>
          <p:nvSpPr>
            <p:cNvPr id="81991" name="Line 61">
              <a:extLst>
                <a:ext uri="{FF2B5EF4-FFF2-40B4-BE49-F238E27FC236}">
                  <a16:creationId xmlns:a16="http://schemas.microsoft.com/office/drawing/2014/main" id="{420F69D4-A142-4BF9-9853-C5F48E568A75}"/>
                </a:ext>
              </a:extLst>
            </p:cNvPr>
            <p:cNvSpPr>
              <a:spLocks noChangeShapeType="1"/>
            </p:cNvSpPr>
            <p:nvPr/>
          </p:nvSpPr>
          <p:spPr bwMode="auto">
            <a:xfrm>
              <a:off x="631" y="2918"/>
              <a:ext cx="0" cy="8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85008" name="Rectangle 62">
            <a:extLst>
              <a:ext uri="{FF2B5EF4-FFF2-40B4-BE49-F238E27FC236}">
                <a16:creationId xmlns:a16="http://schemas.microsoft.com/office/drawing/2014/main" id="{4195AAB8-559F-4D5A-8EFE-FCBF8995FC2B}"/>
              </a:ext>
            </a:extLst>
          </p:cNvPr>
          <p:cNvSpPr>
            <a:spLocks noGrp="1" noChangeArrowheads="1"/>
          </p:cNvSpPr>
          <p:nvPr>
            <p:ph type="title"/>
          </p:nvPr>
        </p:nvSpPr>
        <p:spPr>
          <a:xfrm>
            <a:off x="1957388" y="241301"/>
            <a:ext cx="7772400" cy="727075"/>
          </a:xfrm>
        </p:spPr>
        <p:txBody>
          <a:bodyPr/>
          <a:lstStyle/>
          <a:p>
            <a:pPr>
              <a:defRPr/>
            </a:pPr>
            <a:r>
              <a:rPr lang="en-US">
                <a:ea typeface="ＭＳ Ｐゴシック" charset="0"/>
                <a:cs typeface="+mj-cs"/>
              </a:rPr>
              <a:t>TCP: closing a connection</a:t>
            </a:r>
          </a:p>
        </p:txBody>
      </p:sp>
      <p:grpSp>
        <p:nvGrpSpPr>
          <p:cNvPr id="396359" name="Group 71">
            <a:extLst>
              <a:ext uri="{FF2B5EF4-FFF2-40B4-BE49-F238E27FC236}">
                <a16:creationId xmlns:a16="http://schemas.microsoft.com/office/drawing/2014/main" id="{BE5FBC4D-36FE-4320-9C59-D916408DD189}"/>
              </a:ext>
            </a:extLst>
          </p:cNvPr>
          <p:cNvGrpSpPr>
            <a:grpSpLocks/>
          </p:cNvGrpSpPr>
          <p:nvPr/>
        </p:nvGrpSpPr>
        <p:grpSpPr bwMode="auto">
          <a:xfrm>
            <a:off x="2074864" y="2046289"/>
            <a:ext cx="1335087" cy="700087"/>
            <a:chOff x="347" y="1289"/>
            <a:chExt cx="841" cy="441"/>
          </a:xfrm>
        </p:grpSpPr>
        <p:sp>
          <p:nvSpPr>
            <p:cNvPr id="81984" name="Text Box 31">
              <a:extLst>
                <a:ext uri="{FF2B5EF4-FFF2-40B4-BE49-F238E27FC236}">
                  <a16:creationId xmlns:a16="http://schemas.microsoft.com/office/drawing/2014/main" id="{31691A86-2951-40D9-862D-3C21BC5997F8}"/>
                </a:ext>
              </a:extLst>
            </p:cNvPr>
            <p:cNvSpPr txBox="1">
              <a:spLocks noChangeArrowheads="1"/>
            </p:cNvSpPr>
            <p:nvPr/>
          </p:nvSpPr>
          <p:spPr bwMode="auto">
            <a:xfrm>
              <a:off x="347" y="1518"/>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FIN_WAIT_1</a:t>
              </a:r>
            </a:p>
          </p:txBody>
        </p:sp>
        <p:sp>
          <p:nvSpPr>
            <p:cNvPr id="81985" name="Line 32">
              <a:extLst>
                <a:ext uri="{FF2B5EF4-FFF2-40B4-BE49-F238E27FC236}">
                  <a16:creationId xmlns:a16="http://schemas.microsoft.com/office/drawing/2014/main" id="{7D2D162D-A4F1-413D-83DA-EE90010ED073}"/>
                </a:ext>
              </a:extLst>
            </p:cNvPr>
            <p:cNvSpPr>
              <a:spLocks noChangeShapeType="1"/>
            </p:cNvSpPr>
            <p:nvPr/>
          </p:nvSpPr>
          <p:spPr bwMode="auto">
            <a:xfrm>
              <a:off x="630" y="1289"/>
              <a:ext cx="0" cy="2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96358" name="Group 70">
            <a:extLst>
              <a:ext uri="{FF2B5EF4-FFF2-40B4-BE49-F238E27FC236}">
                <a16:creationId xmlns:a16="http://schemas.microsoft.com/office/drawing/2014/main" id="{DD3440BC-1333-4DDF-B9B8-9F1589E8641D}"/>
              </a:ext>
            </a:extLst>
          </p:cNvPr>
          <p:cNvGrpSpPr>
            <a:grpSpLocks/>
          </p:cNvGrpSpPr>
          <p:nvPr/>
        </p:nvGrpSpPr>
        <p:grpSpPr bwMode="auto">
          <a:xfrm>
            <a:off x="2728913" y="2100263"/>
            <a:ext cx="4775200" cy="1014412"/>
            <a:chOff x="759" y="1323"/>
            <a:chExt cx="3008" cy="639"/>
          </a:xfrm>
        </p:grpSpPr>
        <p:sp>
          <p:nvSpPr>
            <p:cNvPr id="81979" name="Line 6">
              <a:extLst>
                <a:ext uri="{FF2B5EF4-FFF2-40B4-BE49-F238E27FC236}">
                  <a16:creationId xmlns:a16="http://schemas.microsoft.com/office/drawing/2014/main" id="{7EB8462C-AE0A-488C-B15C-9E452B580405}"/>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80" name="Rectangle 7">
              <a:extLst>
                <a:ext uri="{FF2B5EF4-FFF2-40B4-BE49-F238E27FC236}">
                  <a16:creationId xmlns:a16="http://schemas.microsoft.com/office/drawing/2014/main" id="{FE7F19FD-75C0-44D6-A5A5-5F54DAE3668C}"/>
                </a:ext>
              </a:extLst>
            </p:cNvPr>
            <p:cNvSpPr>
              <a:spLocks noChangeArrowheads="1"/>
            </p:cNvSpPr>
            <p:nvPr/>
          </p:nvSpPr>
          <p:spPr bwMode="auto">
            <a:xfrm>
              <a:off x="2644" y="1369"/>
              <a:ext cx="590"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81" name="Text Box 8">
              <a:extLst>
                <a:ext uri="{FF2B5EF4-FFF2-40B4-BE49-F238E27FC236}">
                  <a16:creationId xmlns:a16="http://schemas.microsoft.com/office/drawing/2014/main" id="{BA48ADA1-4879-46E0-BEA2-D499A0E5D39B}"/>
                </a:ext>
              </a:extLst>
            </p:cNvPr>
            <p:cNvSpPr txBox="1">
              <a:spLocks noChangeArrowheads="1"/>
            </p:cNvSpPr>
            <p:nvPr/>
          </p:nvSpPr>
          <p:spPr bwMode="auto">
            <a:xfrm>
              <a:off x="2430" y="1493"/>
              <a:ext cx="10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FINbit=1, seq=x</a:t>
              </a:r>
            </a:p>
          </p:txBody>
        </p:sp>
        <p:sp>
          <p:nvSpPr>
            <p:cNvPr id="81982" name="Text Box 9">
              <a:extLst>
                <a:ext uri="{FF2B5EF4-FFF2-40B4-BE49-F238E27FC236}">
                  <a16:creationId xmlns:a16="http://schemas.microsoft.com/office/drawing/2014/main" id="{A873F26F-72D9-4421-87B0-C25A5C0BD8FA}"/>
                </a:ext>
              </a:extLst>
            </p:cNvPr>
            <p:cNvSpPr txBox="1">
              <a:spLocks noChangeArrowheads="1"/>
            </p:cNvSpPr>
            <p:nvPr/>
          </p:nvSpPr>
          <p:spPr bwMode="auto">
            <a:xfrm>
              <a:off x="1209" y="1541"/>
              <a:ext cx="913"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90000"/>
                </a:lnSpc>
                <a:spcBef>
                  <a:spcPct val="0"/>
                </a:spcBef>
                <a:buClrTx/>
                <a:buSzTx/>
                <a:buFontTx/>
                <a:buNone/>
              </a:pPr>
              <a:r>
                <a:rPr lang="en-US" altLang="en-US" sz="1400">
                  <a:latin typeface="Tahoma" panose="020B0604030504040204" pitchFamily="34" charset="0"/>
                </a:rPr>
                <a:t>can no longer</a:t>
              </a:r>
            </a:p>
            <a:p>
              <a:pPr algn="r">
                <a:lnSpc>
                  <a:spcPct val="90000"/>
                </a:lnSpc>
                <a:spcBef>
                  <a:spcPct val="0"/>
                </a:spcBef>
                <a:buClrTx/>
                <a:buSzTx/>
                <a:buFontTx/>
                <a:buNone/>
              </a:pPr>
              <a:r>
                <a:rPr lang="en-US" altLang="en-US" sz="1400">
                  <a:latin typeface="Tahoma" panose="020B0604030504040204" pitchFamily="34" charset="0"/>
                </a:rPr>
                <a:t>send but can</a:t>
              </a:r>
            </a:p>
            <a:p>
              <a:pPr algn="r">
                <a:lnSpc>
                  <a:spcPct val="90000"/>
                </a:lnSpc>
                <a:spcBef>
                  <a:spcPct val="0"/>
                </a:spcBef>
                <a:buClrTx/>
                <a:buSzTx/>
                <a:buFontTx/>
                <a:buNone/>
              </a:pPr>
              <a:r>
                <a:rPr lang="en-US" altLang="en-US" sz="1400">
                  <a:latin typeface="Tahoma" panose="020B0604030504040204" pitchFamily="34" charset="0"/>
                </a:rPr>
                <a:t> receive data</a:t>
              </a:r>
            </a:p>
          </p:txBody>
        </p:sp>
        <p:sp>
          <p:nvSpPr>
            <p:cNvPr id="81983" name="Text Box 67">
              <a:extLst>
                <a:ext uri="{FF2B5EF4-FFF2-40B4-BE49-F238E27FC236}">
                  <a16:creationId xmlns:a16="http://schemas.microsoft.com/office/drawing/2014/main" id="{206F928C-165A-490A-8A66-69E29385BCE3}"/>
                </a:ext>
              </a:extLst>
            </p:cNvPr>
            <p:cNvSpPr txBox="1">
              <a:spLocks noChangeArrowheads="1"/>
            </p:cNvSpPr>
            <p:nvPr/>
          </p:nvSpPr>
          <p:spPr bwMode="auto">
            <a:xfrm>
              <a:off x="759" y="1323"/>
              <a:ext cx="14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400">
                  <a:latin typeface="Courier New" panose="02070309020205020404" pitchFamily="49" charset="0"/>
                </a:rPr>
                <a:t>clientSocket.close()</a:t>
              </a:r>
            </a:p>
          </p:txBody>
        </p:sp>
      </p:grpSp>
      <p:sp>
        <p:nvSpPr>
          <p:cNvPr id="81939" name="Text Box 84">
            <a:extLst>
              <a:ext uri="{FF2B5EF4-FFF2-40B4-BE49-F238E27FC236}">
                <a16:creationId xmlns:a16="http://schemas.microsoft.com/office/drawing/2014/main" id="{FB0F3C0C-69ED-4681-8B2A-2AB6A06356C0}"/>
              </a:ext>
            </a:extLst>
          </p:cNvPr>
          <p:cNvSpPr txBox="1">
            <a:spLocks noChangeArrowheads="1"/>
          </p:cNvSpPr>
          <p:nvPr/>
        </p:nvSpPr>
        <p:spPr bwMode="auto">
          <a:xfrm>
            <a:off x="2022476" y="1368426"/>
            <a:ext cx="11604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i="1">
                <a:solidFill>
                  <a:srgbClr val="000099"/>
                </a:solidFill>
                <a:latin typeface="Tahoma" panose="020B0604030504040204" pitchFamily="34" charset="0"/>
              </a:rPr>
              <a:t>client state</a:t>
            </a:r>
          </a:p>
          <a:p>
            <a:pPr algn="r">
              <a:lnSpc>
                <a:spcPct val="100000"/>
              </a:lnSpc>
              <a:spcBef>
                <a:spcPct val="0"/>
              </a:spcBef>
              <a:buClrTx/>
              <a:buSzTx/>
              <a:buFontTx/>
              <a:buNone/>
            </a:pPr>
            <a:endParaRPr lang="en-US" altLang="en-US" sz="1600" i="1">
              <a:solidFill>
                <a:srgbClr val="000099"/>
              </a:solidFill>
              <a:latin typeface="Tahoma" panose="020B0604030504040204" pitchFamily="34" charset="0"/>
            </a:endParaRPr>
          </a:p>
        </p:txBody>
      </p:sp>
      <p:sp>
        <p:nvSpPr>
          <p:cNvPr id="81940" name="Text Box 85">
            <a:extLst>
              <a:ext uri="{FF2B5EF4-FFF2-40B4-BE49-F238E27FC236}">
                <a16:creationId xmlns:a16="http://schemas.microsoft.com/office/drawing/2014/main" id="{B935DE5F-CDFB-4080-BF76-16AFAC0A23F6}"/>
              </a:ext>
            </a:extLst>
          </p:cNvPr>
          <p:cNvSpPr txBox="1">
            <a:spLocks noChangeArrowheads="1"/>
          </p:cNvSpPr>
          <p:nvPr/>
        </p:nvSpPr>
        <p:spPr bwMode="auto">
          <a:xfrm>
            <a:off x="8877300" y="1385889"/>
            <a:ext cx="123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r">
              <a:lnSpc>
                <a:spcPct val="100000"/>
              </a:lnSpc>
              <a:spcBef>
                <a:spcPct val="0"/>
              </a:spcBef>
              <a:buClrTx/>
              <a:buSzTx/>
              <a:buFontTx/>
              <a:buNone/>
            </a:pPr>
            <a:r>
              <a:rPr lang="en-US" altLang="en-US" sz="1600" i="1">
                <a:solidFill>
                  <a:srgbClr val="000099"/>
                </a:solidFill>
                <a:latin typeface="Tahoma" panose="020B0604030504040204" pitchFamily="34" charset="0"/>
              </a:rPr>
              <a:t>server state</a:t>
            </a:r>
          </a:p>
          <a:p>
            <a:pPr algn="r">
              <a:lnSpc>
                <a:spcPct val="100000"/>
              </a:lnSpc>
              <a:spcBef>
                <a:spcPct val="0"/>
              </a:spcBef>
              <a:buClrTx/>
              <a:buSzTx/>
              <a:buFontTx/>
              <a:buNone/>
            </a:pPr>
            <a:endParaRPr lang="en-US" altLang="en-US" sz="1600" i="1">
              <a:solidFill>
                <a:srgbClr val="000099"/>
              </a:solidFill>
              <a:latin typeface="Tahoma" panose="020B0604030504040204" pitchFamily="34" charset="0"/>
            </a:endParaRPr>
          </a:p>
        </p:txBody>
      </p:sp>
      <p:sp>
        <p:nvSpPr>
          <p:cNvPr id="81941" name="Text Box 86">
            <a:extLst>
              <a:ext uri="{FF2B5EF4-FFF2-40B4-BE49-F238E27FC236}">
                <a16:creationId xmlns:a16="http://schemas.microsoft.com/office/drawing/2014/main" id="{062F7D4B-D87A-414F-89E5-2434A5692EAE}"/>
              </a:ext>
            </a:extLst>
          </p:cNvPr>
          <p:cNvSpPr txBox="1">
            <a:spLocks noChangeArrowheads="1"/>
          </p:cNvSpPr>
          <p:nvPr/>
        </p:nvSpPr>
        <p:spPr bwMode="auto">
          <a:xfrm>
            <a:off x="9293226" y="1768475"/>
            <a:ext cx="77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ESTAB</a:t>
            </a:r>
          </a:p>
        </p:txBody>
      </p:sp>
      <p:sp>
        <p:nvSpPr>
          <p:cNvPr id="81942" name="Text Box 87">
            <a:extLst>
              <a:ext uri="{FF2B5EF4-FFF2-40B4-BE49-F238E27FC236}">
                <a16:creationId xmlns:a16="http://schemas.microsoft.com/office/drawing/2014/main" id="{D800DBE2-9606-4AEB-8DD1-D6E260653B6F}"/>
              </a:ext>
            </a:extLst>
          </p:cNvPr>
          <p:cNvSpPr txBox="1">
            <a:spLocks noChangeArrowheads="1"/>
          </p:cNvSpPr>
          <p:nvPr/>
        </p:nvSpPr>
        <p:spPr bwMode="auto">
          <a:xfrm>
            <a:off x="2057401" y="1751013"/>
            <a:ext cx="771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en-US" sz="1600">
                <a:latin typeface="Tahoma" panose="020B0604030504040204" pitchFamily="34" charset="0"/>
              </a:rPr>
              <a:t>ESTAB</a:t>
            </a:r>
          </a:p>
        </p:txBody>
      </p:sp>
      <p:grpSp>
        <p:nvGrpSpPr>
          <p:cNvPr id="81943" name="Group 88">
            <a:extLst>
              <a:ext uri="{FF2B5EF4-FFF2-40B4-BE49-F238E27FC236}">
                <a16:creationId xmlns:a16="http://schemas.microsoft.com/office/drawing/2014/main" id="{D475373D-7623-45EF-841A-BF1320FD843A}"/>
              </a:ext>
            </a:extLst>
          </p:cNvPr>
          <p:cNvGrpSpPr>
            <a:grpSpLocks/>
          </p:cNvGrpSpPr>
          <p:nvPr/>
        </p:nvGrpSpPr>
        <p:grpSpPr bwMode="auto">
          <a:xfrm>
            <a:off x="4664075" y="1443039"/>
            <a:ext cx="642938" cy="600075"/>
            <a:chOff x="-44" y="1473"/>
            <a:chExt cx="981" cy="1105"/>
          </a:xfrm>
        </p:grpSpPr>
        <p:pic>
          <p:nvPicPr>
            <p:cNvPr id="81977" name="Picture 89" descr="desktop_computer_stylized_medium">
              <a:extLst>
                <a:ext uri="{FF2B5EF4-FFF2-40B4-BE49-F238E27FC236}">
                  <a16:creationId xmlns:a16="http://schemas.microsoft.com/office/drawing/2014/main" id="{CCAEFB97-1ADC-4A1B-A130-5FB996875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0">
              <a:extLst>
                <a:ext uri="{FF2B5EF4-FFF2-40B4-BE49-F238E27FC236}">
                  <a16:creationId xmlns:a16="http://schemas.microsoft.com/office/drawing/2014/main" id="{980D386A-1955-44AB-B4D7-14DC4B61E9E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81944" name="Group 91">
            <a:extLst>
              <a:ext uri="{FF2B5EF4-FFF2-40B4-BE49-F238E27FC236}">
                <a16:creationId xmlns:a16="http://schemas.microsoft.com/office/drawing/2014/main" id="{013921E3-4DD0-442B-B9AE-CDEABF2906C3}"/>
              </a:ext>
            </a:extLst>
          </p:cNvPr>
          <p:cNvGrpSpPr>
            <a:grpSpLocks/>
          </p:cNvGrpSpPr>
          <p:nvPr/>
        </p:nvGrpSpPr>
        <p:grpSpPr bwMode="auto">
          <a:xfrm>
            <a:off x="7296150" y="1446213"/>
            <a:ext cx="336550" cy="512762"/>
            <a:chOff x="4140" y="429"/>
            <a:chExt cx="1425" cy="2396"/>
          </a:xfrm>
        </p:grpSpPr>
        <p:sp>
          <p:nvSpPr>
            <p:cNvPr id="81945" name="Freeform 92">
              <a:extLst>
                <a:ext uri="{FF2B5EF4-FFF2-40B4-BE49-F238E27FC236}">
                  <a16:creationId xmlns:a16="http://schemas.microsoft.com/office/drawing/2014/main" id="{19C0E1BC-0B3D-479D-8A99-7BD03D90B70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6" name="Rectangle 93">
              <a:extLst>
                <a:ext uri="{FF2B5EF4-FFF2-40B4-BE49-F238E27FC236}">
                  <a16:creationId xmlns:a16="http://schemas.microsoft.com/office/drawing/2014/main" id="{D9656CBD-14FE-4B13-9E1B-C5C6EF6D9BBC}"/>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47" name="Freeform 94">
              <a:extLst>
                <a:ext uri="{FF2B5EF4-FFF2-40B4-BE49-F238E27FC236}">
                  <a16:creationId xmlns:a16="http://schemas.microsoft.com/office/drawing/2014/main" id="{660ACFAE-651C-43F7-806A-D766844AA1ED}"/>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8" name="Freeform 95">
              <a:extLst>
                <a:ext uri="{FF2B5EF4-FFF2-40B4-BE49-F238E27FC236}">
                  <a16:creationId xmlns:a16="http://schemas.microsoft.com/office/drawing/2014/main" id="{4F9B8243-8844-4F13-BE29-EF32F838E2DF}"/>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Rectangle 96">
              <a:extLst>
                <a:ext uri="{FF2B5EF4-FFF2-40B4-BE49-F238E27FC236}">
                  <a16:creationId xmlns:a16="http://schemas.microsoft.com/office/drawing/2014/main" id="{F6771C3B-720B-4227-95DA-3456CD49801E}"/>
                </a:ext>
              </a:extLst>
            </p:cNvPr>
            <p:cNvSpPr>
              <a:spLocks noChangeArrowheads="1"/>
            </p:cNvSpPr>
            <p:nvPr/>
          </p:nvSpPr>
          <p:spPr bwMode="auto">
            <a:xfrm>
              <a:off x="4214" y="696"/>
              <a:ext cx="592"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81950" name="Group 97">
              <a:extLst>
                <a:ext uri="{FF2B5EF4-FFF2-40B4-BE49-F238E27FC236}">
                  <a16:creationId xmlns:a16="http://schemas.microsoft.com/office/drawing/2014/main" id="{7966ADDE-1C8D-4622-B2A8-9B497DF50A30}"/>
                </a:ext>
              </a:extLst>
            </p:cNvPr>
            <p:cNvGrpSpPr>
              <a:grpSpLocks/>
            </p:cNvGrpSpPr>
            <p:nvPr/>
          </p:nvGrpSpPr>
          <p:grpSpPr bwMode="auto">
            <a:xfrm>
              <a:off x="4749" y="668"/>
              <a:ext cx="581" cy="145"/>
              <a:chOff x="614" y="2568"/>
              <a:chExt cx="725" cy="139"/>
            </a:xfrm>
          </p:grpSpPr>
          <p:sp>
            <p:nvSpPr>
              <p:cNvPr id="81975" name="AutoShape 98">
                <a:extLst>
                  <a:ext uri="{FF2B5EF4-FFF2-40B4-BE49-F238E27FC236}">
                    <a16:creationId xmlns:a16="http://schemas.microsoft.com/office/drawing/2014/main" id="{1DE075D0-B969-41B2-8A85-F7C23981476D}"/>
                  </a:ext>
                </a:extLst>
              </p:cNvPr>
              <p:cNvSpPr>
                <a:spLocks noChangeArrowheads="1"/>
              </p:cNvSpPr>
              <p:nvPr/>
            </p:nvSpPr>
            <p:spPr bwMode="auto">
              <a:xfrm>
                <a:off x="617"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6" name="AutoShape 99">
                <a:extLst>
                  <a:ext uri="{FF2B5EF4-FFF2-40B4-BE49-F238E27FC236}">
                    <a16:creationId xmlns:a16="http://schemas.microsoft.com/office/drawing/2014/main" id="{567671FD-BB4E-4489-8A35-0C1C65031145}"/>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1" name="Rectangle 100">
              <a:extLst>
                <a:ext uri="{FF2B5EF4-FFF2-40B4-BE49-F238E27FC236}">
                  <a16:creationId xmlns:a16="http://schemas.microsoft.com/office/drawing/2014/main" id="{FEC13FF8-A9F1-4EEE-A09C-CAA07EBFDE01}"/>
                </a:ext>
              </a:extLst>
            </p:cNvPr>
            <p:cNvSpPr>
              <a:spLocks noChangeArrowheads="1"/>
            </p:cNvSpPr>
            <p:nvPr/>
          </p:nvSpPr>
          <p:spPr bwMode="auto">
            <a:xfrm>
              <a:off x="4221" y="1022"/>
              <a:ext cx="598"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81952" name="Group 101">
              <a:extLst>
                <a:ext uri="{FF2B5EF4-FFF2-40B4-BE49-F238E27FC236}">
                  <a16:creationId xmlns:a16="http://schemas.microsoft.com/office/drawing/2014/main" id="{318651F1-7237-4266-A37B-0BC4BE6619F2}"/>
                </a:ext>
              </a:extLst>
            </p:cNvPr>
            <p:cNvGrpSpPr>
              <a:grpSpLocks/>
            </p:cNvGrpSpPr>
            <p:nvPr/>
          </p:nvGrpSpPr>
          <p:grpSpPr bwMode="auto">
            <a:xfrm>
              <a:off x="4747" y="994"/>
              <a:ext cx="581" cy="134"/>
              <a:chOff x="614" y="2568"/>
              <a:chExt cx="725" cy="139"/>
            </a:xfrm>
          </p:grpSpPr>
          <p:sp>
            <p:nvSpPr>
              <p:cNvPr id="81973" name="AutoShape 102">
                <a:extLst>
                  <a:ext uri="{FF2B5EF4-FFF2-40B4-BE49-F238E27FC236}">
                    <a16:creationId xmlns:a16="http://schemas.microsoft.com/office/drawing/2014/main" id="{C0E42E3F-8CC7-44B8-88F9-6D313FCCA45D}"/>
                  </a:ext>
                </a:extLst>
              </p:cNvPr>
              <p:cNvSpPr>
                <a:spLocks noChangeArrowheads="1"/>
              </p:cNvSpPr>
              <p:nvPr/>
            </p:nvSpPr>
            <p:spPr bwMode="auto">
              <a:xfrm>
                <a:off x="611" y="2567"/>
                <a:ext cx="73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4" name="AutoShape 103">
                <a:extLst>
                  <a:ext uri="{FF2B5EF4-FFF2-40B4-BE49-F238E27FC236}">
                    <a16:creationId xmlns:a16="http://schemas.microsoft.com/office/drawing/2014/main" id="{51A4EA2B-B57C-4E54-AE66-0B3069AF3F6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3" name="Rectangle 104">
              <a:extLst>
                <a:ext uri="{FF2B5EF4-FFF2-40B4-BE49-F238E27FC236}">
                  <a16:creationId xmlns:a16="http://schemas.microsoft.com/office/drawing/2014/main" id="{C94FA9AE-22D4-496B-8CC7-54989E3BCB23}"/>
                </a:ext>
              </a:extLst>
            </p:cNvPr>
            <p:cNvSpPr>
              <a:spLocks noChangeArrowheads="1"/>
            </p:cNvSpPr>
            <p:nvPr/>
          </p:nvSpPr>
          <p:spPr bwMode="auto">
            <a:xfrm>
              <a:off x="4214" y="1356"/>
              <a:ext cx="598"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54" name="Rectangle 105">
              <a:extLst>
                <a:ext uri="{FF2B5EF4-FFF2-40B4-BE49-F238E27FC236}">
                  <a16:creationId xmlns:a16="http://schemas.microsoft.com/office/drawing/2014/main" id="{154FB0C8-02E2-4668-9334-BE3F1259E8DC}"/>
                </a:ext>
              </a:extLst>
            </p:cNvPr>
            <p:cNvSpPr>
              <a:spLocks noChangeArrowheads="1"/>
            </p:cNvSpPr>
            <p:nvPr/>
          </p:nvSpPr>
          <p:spPr bwMode="auto">
            <a:xfrm>
              <a:off x="4227" y="1653"/>
              <a:ext cx="598"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nvGrpSpPr>
            <p:cNvPr id="81955" name="Group 106">
              <a:extLst>
                <a:ext uri="{FF2B5EF4-FFF2-40B4-BE49-F238E27FC236}">
                  <a16:creationId xmlns:a16="http://schemas.microsoft.com/office/drawing/2014/main" id="{8F1E49AB-1540-492E-99B5-08056E7AD80A}"/>
                </a:ext>
              </a:extLst>
            </p:cNvPr>
            <p:cNvGrpSpPr>
              <a:grpSpLocks/>
            </p:cNvGrpSpPr>
            <p:nvPr/>
          </p:nvGrpSpPr>
          <p:grpSpPr bwMode="auto">
            <a:xfrm>
              <a:off x="4735" y="1627"/>
              <a:ext cx="582" cy="151"/>
              <a:chOff x="614" y="2568"/>
              <a:chExt cx="725" cy="139"/>
            </a:xfrm>
          </p:grpSpPr>
          <p:sp>
            <p:nvSpPr>
              <p:cNvPr id="81971" name="AutoShape 107">
                <a:extLst>
                  <a:ext uri="{FF2B5EF4-FFF2-40B4-BE49-F238E27FC236}">
                    <a16:creationId xmlns:a16="http://schemas.microsoft.com/office/drawing/2014/main" id="{5E717F9B-D914-4696-A58D-63FDA3F71D02}"/>
                  </a:ext>
                </a:extLst>
              </p:cNvPr>
              <p:cNvSpPr>
                <a:spLocks noChangeArrowheads="1"/>
              </p:cNvSpPr>
              <p:nvPr/>
            </p:nvSpPr>
            <p:spPr bwMode="auto">
              <a:xfrm>
                <a:off x="618" y="2571"/>
                <a:ext cx="720"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2" name="AutoShape 108">
                <a:extLst>
                  <a:ext uri="{FF2B5EF4-FFF2-40B4-BE49-F238E27FC236}">
                    <a16:creationId xmlns:a16="http://schemas.microsoft.com/office/drawing/2014/main" id="{275BC98D-ECE0-4CB6-8BFD-BF0C282300B4}"/>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6" name="Freeform 109">
              <a:extLst>
                <a:ext uri="{FF2B5EF4-FFF2-40B4-BE49-F238E27FC236}">
                  <a16:creationId xmlns:a16="http://schemas.microsoft.com/office/drawing/2014/main" id="{6E288DD8-C2CF-4916-A198-73CFAEF3AE2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1957" name="Group 110">
              <a:extLst>
                <a:ext uri="{FF2B5EF4-FFF2-40B4-BE49-F238E27FC236}">
                  <a16:creationId xmlns:a16="http://schemas.microsoft.com/office/drawing/2014/main" id="{D53568A3-E220-4668-AFF8-ACAFB906CECC}"/>
                </a:ext>
              </a:extLst>
            </p:cNvPr>
            <p:cNvGrpSpPr>
              <a:grpSpLocks/>
            </p:cNvGrpSpPr>
            <p:nvPr/>
          </p:nvGrpSpPr>
          <p:grpSpPr bwMode="auto">
            <a:xfrm>
              <a:off x="4739" y="1327"/>
              <a:ext cx="582" cy="139"/>
              <a:chOff x="614" y="2568"/>
              <a:chExt cx="725" cy="139"/>
            </a:xfrm>
          </p:grpSpPr>
          <p:sp>
            <p:nvSpPr>
              <p:cNvPr id="81969" name="AutoShape 111">
                <a:extLst>
                  <a:ext uri="{FF2B5EF4-FFF2-40B4-BE49-F238E27FC236}">
                    <a16:creationId xmlns:a16="http://schemas.microsoft.com/office/drawing/2014/main" id="{D25A11C8-2BE3-4752-A5DF-4719BC470D01}"/>
                  </a:ext>
                </a:extLst>
              </p:cNvPr>
              <p:cNvSpPr>
                <a:spLocks noChangeArrowheads="1"/>
              </p:cNvSpPr>
              <p:nvPr/>
            </p:nvSpPr>
            <p:spPr bwMode="auto">
              <a:xfrm>
                <a:off x="613" y="2568"/>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70" name="AutoShape 112">
                <a:extLst>
                  <a:ext uri="{FF2B5EF4-FFF2-40B4-BE49-F238E27FC236}">
                    <a16:creationId xmlns:a16="http://schemas.microsoft.com/office/drawing/2014/main" id="{B3A9F834-1805-4DDA-BDAE-486D00C053BD}"/>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
          <p:nvSpPr>
            <p:cNvPr id="81958" name="Rectangle 113">
              <a:extLst>
                <a:ext uri="{FF2B5EF4-FFF2-40B4-BE49-F238E27FC236}">
                  <a16:creationId xmlns:a16="http://schemas.microsoft.com/office/drawing/2014/main" id="{9D5D6B90-3A52-409C-B143-56FF5A10BC5F}"/>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59" name="Freeform 114">
              <a:extLst>
                <a:ext uri="{FF2B5EF4-FFF2-40B4-BE49-F238E27FC236}">
                  <a16:creationId xmlns:a16="http://schemas.microsoft.com/office/drawing/2014/main" id="{7D39B667-6F0C-448C-8199-F503C47F9ED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0" name="Freeform 115">
              <a:extLst>
                <a:ext uri="{FF2B5EF4-FFF2-40B4-BE49-F238E27FC236}">
                  <a16:creationId xmlns:a16="http://schemas.microsoft.com/office/drawing/2014/main" id="{9EAAB1FF-8970-4A25-BF0E-81D5673B34B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1" name="Oval 116">
              <a:extLst>
                <a:ext uri="{FF2B5EF4-FFF2-40B4-BE49-F238E27FC236}">
                  <a16:creationId xmlns:a16="http://schemas.microsoft.com/office/drawing/2014/main" id="{E43CD8C1-0951-4D04-AFA3-E3C1DF5A28AC}"/>
                </a:ext>
              </a:extLst>
            </p:cNvPr>
            <p:cNvSpPr>
              <a:spLocks noChangeArrowheads="1"/>
            </p:cNvSpPr>
            <p:nvPr/>
          </p:nvSpPr>
          <p:spPr bwMode="auto">
            <a:xfrm>
              <a:off x="5518" y="2610"/>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2" name="Freeform 117">
              <a:extLst>
                <a:ext uri="{FF2B5EF4-FFF2-40B4-BE49-F238E27FC236}">
                  <a16:creationId xmlns:a16="http://schemas.microsoft.com/office/drawing/2014/main" id="{01D65BC7-828F-4D0A-B17C-DA6FA97E311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63" name="AutoShape 118">
              <a:extLst>
                <a:ext uri="{FF2B5EF4-FFF2-40B4-BE49-F238E27FC236}">
                  <a16:creationId xmlns:a16="http://schemas.microsoft.com/office/drawing/2014/main" id="{87C82D1F-F39F-4177-BFE5-363617F89B8E}"/>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4" name="AutoShape 119">
              <a:extLst>
                <a:ext uri="{FF2B5EF4-FFF2-40B4-BE49-F238E27FC236}">
                  <a16:creationId xmlns:a16="http://schemas.microsoft.com/office/drawing/2014/main" id="{AE3841AA-4807-4AE1-B060-FCE0260400BF}"/>
                </a:ext>
              </a:extLst>
            </p:cNvPr>
            <p:cNvSpPr>
              <a:spLocks noChangeArrowheads="1"/>
            </p:cNvSpPr>
            <p:nvPr/>
          </p:nvSpPr>
          <p:spPr bwMode="auto">
            <a:xfrm>
              <a:off x="4207" y="2714"/>
              <a:ext cx="1069"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5" name="Oval 120">
              <a:extLst>
                <a:ext uri="{FF2B5EF4-FFF2-40B4-BE49-F238E27FC236}">
                  <a16:creationId xmlns:a16="http://schemas.microsoft.com/office/drawing/2014/main" id="{6511C822-8FA7-4BA4-AFE6-9A4F99C1D2E7}"/>
                </a:ext>
              </a:extLst>
            </p:cNvPr>
            <p:cNvSpPr>
              <a:spLocks noChangeArrowheads="1"/>
            </p:cNvSpPr>
            <p:nvPr/>
          </p:nvSpPr>
          <p:spPr bwMode="auto">
            <a:xfrm>
              <a:off x="4308" y="2380"/>
              <a:ext cx="155"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6" name="Oval 121">
              <a:extLst>
                <a:ext uri="{FF2B5EF4-FFF2-40B4-BE49-F238E27FC236}">
                  <a16:creationId xmlns:a16="http://schemas.microsoft.com/office/drawing/2014/main" id="{8BE8B12C-7639-48D3-A086-D80C1546E96F}"/>
                </a:ext>
              </a:extLst>
            </p:cNvPr>
            <p:cNvSpPr>
              <a:spLocks noChangeArrowheads="1"/>
            </p:cNvSpPr>
            <p:nvPr/>
          </p:nvSpPr>
          <p:spPr bwMode="auto">
            <a:xfrm>
              <a:off x="4483" y="2387"/>
              <a:ext cx="161"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cs typeface="Arial" panose="020B0604020202020204" pitchFamily="34" charset="0"/>
              </a:endParaRPr>
            </a:p>
          </p:txBody>
        </p:sp>
        <p:sp>
          <p:nvSpPr>
            <p:cNvPr id="81967" name="Oval 122">
              <a:extLst>
                <a:ext uri="{FF2B5EF4-FFF2-40B4-BE49-F238E27FC236}">
                  <a16:creationId xmlns:a16="http://schemas.microsoft.com/office/drawing/2014/main" id="{F7BA1E28-7A58-476A-952B-FFBA4BA72AB1}"/>
                </a:ext>
              </a:extLst>
            </p:cNvPr>
            <p:cNvSpPr>
              <a:spLocks noChangeArrowheads="1"/>
            </p:cNvSpPr>
            <p:nvPr/>
          </p:nvSpPr>
          <p:spPr bwMode="auto">
            <a:xfrm>
              <a:off x="4664" y="2380"/>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sp>
          <p:nvSpPr>
            <p:cNvPr id="81968" name="Rectangle 123">
              <a:extLst>
                <a:ext uri="{FF2B5EF4-FFF2-40B4-BE49-F238E27FC236}">
                  <a16:creationId xmlns:a16="http://schemas.microsoft.com/office/drawing/2014/main" id="{31D452BA-C84E-4A80-8345-5792B71403B8}"/>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endParaRPr lang="en-US" altLang="en-US" sz="1600">
                <a:latin typeface="Tahoma" panose="020B0604030504040204" pitchFamily="34" charset="0"/>
              </a:endParaRPr>
            </a:p>
          </p:txBody>
        </p:sp>
      </p:grpSp>
    </p:spTree>
    <p:extLst>
      <p:ext uri="{BB962C8B-B14F-4D97-AF65-F5344CB8AC3E}">
        <p14:creationId xmlns:p14="http://schemas.microsoft.com/office/powerpoint/2010/main" val="1615846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6358"/>
                                        </p:tgtEl>
                                        <p:attrNameLst>
                                          <p:attrName>style.visibility</p:attrName>
                                        </p:attrNameLst>
                                      </p:cBhvr>
                                      <p:to>
                                        <p:strVal val="visible"/>
                                      </p:to>
                                    </p:set>
                                    <p:animEffect transition="in" filter="wipe(left)">
                                      <p:cBhvr>
                                        <p:cTn id="7" dur="500"/>
                                        <p:tgtEl>
                                          <p:spTgt spid="396358"/>
                                        </p:tgtEl>
                                      </p:cBhvr>
                                    </p:animEffect>
                                  </p:childTnLst>
                                </p:cTn>
                              </p:par>
                              <p:par>
                                <p:cTn id="8" presetID="22" presetClass="entr" presetSubtype="1" fill="hold" nodeType="withEffect">
                                  <p:stCondLst>
                                    <p:cond delay="0"/>
                                  </p:stCondLst>
                                  <p:childTnLst>
                                    <p:set>
                                      <p:cBhvr>
                                        <p:cTn id="9" dur="1" fill="hold">
                                          <p:stCondLst>
                                            <p:cond delay="0"/>
                                          </p:stCondLst>
                                        </p:cTn>
                                        <p:tgtEl>
                                          <p:spTgt spid="396359"/>
                                        </p:tgtEl>
                                        <p:attrNameLst>
                                          <p:attrName>style.visibility</p:attrName>
                                        </p:attrNameLst>
                                      </p:cBhvr>
                                      <p:to>
                                        <p:strVal val="visible"/>
                                      </p:to>
                                    </p:set>
                                    <p:animEffect transition="in" filter="wipe(up)">
                                      <p:cBhvr>
                                        <p:cTn id="10" dur="500"/>
                                        <p:tgtEl>
                                          <p:spTgt spid="3963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96360"/>
                                        </p:tgtEl>
                                        <p:attrNameLst>
                                          <p:attrName>style.visibility</p:attrName>
                                        </p:attrNameLst>
                                      </p:cBhvr>
                                      <p:to>
                                        <p:strVal val="visible"/>
                                      </p:to>
                                    </p:set>
                                    <p:animEffect transition="in" filter="wipe(up)">
                                      <p:cBhvr>
                                        <p:cTn id="15" dur="500"/>
                                        <p:tgtEl>
                                          <p:spTgt spid="396360"/>
                                        </p:tgtEl>
                                      </p:cBhvr>
                                    </p:animEffect>
                                  </p:childTnLst>
                                </p:cTn>
                              </p:par>
                              <p:par>
                                <p:cTn id="16" presetID="22" presetClass="entr" presetSubtype="1" fill="hold" nodeType="withEffect">
                                  <p:stCondLst>
                                    <p:cond delay="0"/>
                                  </p:stCondLst>
                                  <p:childTnLst>
                                    <p:set>
                                      <p:cBhvr>
                                        <p:cTn id="17" dur="1" fill="hold">
                                          <p:stCondLst>
                                            <p:cond delay="0"/>
                                          </p:stCondLst>
                                        </p:cTn>
                                        <p:tgtEl>
                                          <p:spTgt spid="396361"/>
                                        </p:tgtEl>
                                        <p:attrNameLst>
                                          <p:attrName>style.visibility</p:attrName>
                                        </p:attrNameLst>
                                      </p:cBhvr>
                                      <p:to>
                                        <p:strVal val="visible"/>
                                      </p:to>
                                    </p:set>
                                    <p:animEffect transition="in" filter="wipe(up)">
                                      <p:cBhvr>
                                        <p:cTn id="18" dur="500"/>
                                        <p:tgtEl>
                                          <p:spTgt spid="396361"/>
                                        </p:tgtEl>
                                      </p:cBhvr>
                                    </p:animEffect>
                                  </p:childTnLst>
                                </p:cTn>
                              </p:par>
                              <p:par>
                                <p:cTn id="19" presetID="22" presetClass="entr" presetSubtype="1" fill="hold" nodeType="withEffect">
                                  <p:stCondLst>
                                    <p:cond delay="0"/>
                                  </p:stCondLst>
                                  <p:childTnLst>
                                    <p:set>
                                      <p:cBhvr>
                                        <p:cTn id="20" dur="1" fill="hold">
                                          <p:stCondLst>
                                            <p:cond delay="0"/>
                                          </p:stCondLst>
                                        </p:cTn>
                                        <p:tgtEl>
                                          <p:spTgt spid="396362"/>
                                        </p:tgtEl>
                                        <p:attrNameLst>
                                          <p:attrName>style.visibility</p:attrName>
                                        </p:attrNameLst>
                                      </p:cBhvr>
                                      <p:to>
                                        <p:strVal val="visible"/>
                                      </p:to>
                                    </p:set>
                                    <p:animEffect transition="in" filter="wipe(up)">
                                      <p:cBhvr>
                                        <p:cTn id="21" dur="500"/>
                                        <p:tgtEl>
                                          <p:spTgt spid="39636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396363"/>
                                        </p:tgtEl>
                                        <p:attrNameLst>
                                          <p:attrName>style.visibility</p:attrName>
                                        </p:attrNameLst>
                                      </p:cBhvr>
                                      <p:to>
                                        <p:strVal val="visible"/>
                                      </p:to>
                                    </p:set>
                                    <p:animEffect transition="in" filter="wipe(right)">
                                      <p:cBhvr>
                                        <p:cTn id="26" dur="500"/>
                                        <p:tgtEl>
                                          <p:spTgt spid="396363"/>
                                        </p:tgtEl>
                                      </p:cBhvr>
                                    </p:animEffect>
                                  </p:childTnLst>
                                </p:cTn>
                              </p:par>
                              <p:par>
                                <p:cTn id="27" presetID="22" presetClass="entr" presetSubtype="1" fill="hold" nodeType="withEffect">
                                  <p:stCondLst>
                                    <p:cond delay="0"/>
                                  </p:stCondLst>
                                  <p:childTnLst>
                                    <p:set>
                                      <p:cBhvr>
                                        <p:cTn id="28" dur="1" fill="hold">
                                          <p:stCondLst>
                                            <p:cond delay="0"/>
                                          </p:stCondLst>
                                        </p:cTn>
                                        <p:tgtEl>
                                          <p:spTgt spid="396365"/>
                                        </p:tgtEl>
                                        <p:attrNameLst>
                                          <p:attrName>style.visibility</p:attrName>
                                        </p:attrNameLst>
                                      </p:cBhvr>
                                      <p:to>
                                        <p:strVal val="visible"/>
                                      </p:to>
                                    </p:set>
                                    <p:animEffect transition="in" filter="wipe(up)">
                                      <p:cBhvr>
                                        <p:cTn id="29" dur="500"/>
                                        <p:tgtEl>
                                          <p:spTgt spid="396365"/>
                                        </p:tgtEl>
                                      </p:cBhvr>
                                    </p:animEffect>
                                  </p:childTnLst>
                                </p:cTn>
                              </p:par>
                              <p:par>
                                <p:cTn id="30" presetID="22" presetClass="entr" presetSubtype="1" fill="hold" nodeType="withEffect">
                                  <p:stCondLst>
                                    <p:cond delay="0"/>
                                  </p:stCondLst>
                                  <p:childTnLst>
                                    <p:set>
                                      <p:cBhvr>
                                        <p:cTn id="31" dur="1" fill="hold">
                                          <p:stCondLst>
                                            <p:cond delay="0"/>
                                          </p:stCondLst>
                                        </p:cTn>
                                        <p:tgtEl>
                                          <p:spTgt spid="396366"/>
                                        </p:tgtEl>
                                        <p:attrNameLst>
                                          <p:attrName>style.visibility</p:attrName>
                                        </p:attrNameLst>
                                      </p:cBhvr>
                                      <p:to>
                                        <p:strVal val="visible"/>
                                      </p:to>
                                    </p:set>
                                    <p:animEffect transition="in" filter="wipe(up)">
                                      <p:cBhvr>
                                        <p:cTn id="32" dur="500"/>
                                        <p:tgtEl>
                                          <p:spTgt spid="39636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96368"/>
                                        </p:tgtEl>
                                        <p:attrNameLst>
                                          <p:attrName>style.visibility</p:attrName>
                                        </p:attrNameLst>
                                      </p:cBhvr>
                                      <p:to>
                                        <p:strVal val="visible"/>
                                      </p:to>
                                    </p:set>
                                    <p:animEffect transition="in" filter="wipe(left)">
                                      <p:cBhvr>
                                        <p:cTn id="37" dur="500"/>
                                        <p:tgtEl>
                                          <p:spTgt spid="396368"/>
                                        </p:tgtEl>
                                      </p:cBhvr>
                                    </p:animEffect>
                                  </p:childTnLst>
                                </p:cTn>
                              </p:par>
                              <p:par>
                                <p:cTn id="38" presetID="22" presetClass="entr" presetSubtype="1" fill="hold" nodeType="withEffect">
                                  <p:stCondLst>
                                    <p:cond delay="0"/>
                                  </p:stCondLst>
                                  <p:childTnLst>
                                    <p:set>
                                      <p:cBhvr>
                                        <p:cTn id="39" dur="1" fill="hold">
                                          <p:stCondLst>
                                            <p:cond delay="0"/>
                                          </p:stCondLst>
                                        </p:cTn>
                                        <p:tgtEl>
                                          <p:spTgt spid="396369"/>
                                        </p:tgtEl>
                                        <p:attrNameLst>
                                          <p:attrName>style.visibility</p:attrName>
                                        </p:attrNameLst>
                                      </p:cBhvr>
                                      <p:to>
                                        <p:strVal val="visible"/>
                                      </p:to>
                                    </p:set>
                                    <p:animEffect transition="in" filter="wipe(up)">
                                      <p:cBhvr>
                                        <p:cTn id="40" dur="500"/>
                                        <p:tgtEl>
                                          <p:spTgt spid="396369"/>
                                        </p:tgtEl>
                                      </p:cBhvr>
                                    </p:animEffect>
                                  </p:childTnLst>
                                </p:cTn>
                              </p:par>
                              <p:par>
                                <p:cTn id="41" presetID="22" presetClass="entr" presetSubtype="1" fill="hold" nodeType="withEffect">
                                  <p:stCondLst>
                                    <p:cond delay="0"/>
                                  </p:stCondLst>
                                  <p:childTnLst>
                                    <p:set>
                                      <p:cBhvr>
                                        <p:cTn id="42" dur="1" fill="hold">
                                          <p:stCondLst>
                                            <p:cond delay="0"/>
                                          </p:stCondLst>
                                        </p:cTn>
                                        <p:tgtEl>
                                          <p:spTgt spid="396370"/>
                                        </p:tgtEl>
                                        <p:attrNameLst>
                                          <p:attrName>style.visibility</p:attrName>
                                        </p:attrNameLst>
                                      </p:cBhvr>
                                      <p:to>
                                        <p:strVal val="visible"/>
                                      </p:to>
                                    </p:set>
                                    <p:animEffect transition="in" filter="wipe(up)">
                                      <p:cBhvr>
                                        <p:cTn id="43" dur="500"/>
                                        <p:tgtEl>
                                          <p:spTgt spid="39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5">
            <a:extLst>
              <a:ext uri="{FF2B5EF4-FFF2-40B4-BE49-F238E27FC236}">
                <a16:creationId xmlns:a16="http://schemas.microsoft.com/office/drawing/2014/main" id="{F68D8B48-D82F-4041-86DC-C11C1D65D951}"/>
              </a:ext>
            </a:extLst>
          </p:cNvPr>
          <p:cNvSpPr>
            <a:spLocks noGrp="1"/>
          </p:cNvSpPr>
          <p:nvPr>
            <p:ph type="ftr" sz="quarter" idx="4294967295"/>
          </p:nvPr>
        </p:nvSpPr>
        <p:spPr>
          <a:xfrm>
            <a:off x="7100888" y="6445250"/>
            <a:ext cx="2895600" cy="287338"/>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Transport</a:t>
            </a:r>
            <a:r>
              <a:rPr lang="en-US" altLang="en-US" sz="1400">
                <a:latin typeface="Tahoma" panose="020B0604030504040204" pitchFamily="34" charset="0"/>
              </a:rPr>
              <a:t> </a:t>
            </a:r>
            <a:r>
              <a:rPr lang="en-US" altLang="en-US" sz="1200">
                <a:latin typeface="Tahoma" panose="020B0604030504040204" pitchFamily="34" charset="0"/>
              </a:rPr>
              <a:t>Layer</a:t>
            </a:r>
          </a:p>
        </p:txBody>
      </p:sp>
      <p:sp>
        <p:nvSpPr>
          <p:cNvPr id="81923" name="Slide Number Placeholder 6">
            <a:extLst>
              <a:ext uri="{FF2B5EF4-FFF2-40B4-BE49-F238E27FC236}">
                <a16:creationId xmlns:a16="http://schemas.microsoft.com/office/drawing/2014/main" id="{8E147EA5-0698-4463-81C3-77E1FA2F2CA6}"/>
              </a:ext>
            </a:extLst>
          </p:cNvPr>
          <p:cNvSpPr>
            <a:spLocks noGrp="1"/>
          </p:cNvSpPr>
          <p:nvPr>
            <p:ph type="sldNum" sz="quarter" idx="4294967295"/>
          </p:nvPr>
        </p:nvSpPr>
        <p:spPr>
          <a:xfrm>
            <a:off x="9848851" y="6462714"/>
            <a:ext cx="676275" cy="276225"/>
          </a:xfrm>
          <a:prstGeom prst="rect">
            <a:avLst/>
          </a:prstGeom>
          <a:noFill/>
        </p:spPr>
        <p:txBody>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3-</a:t>
            </a:r>
            <a:fld id="{A7DB2628-9613-4F8B-92A0-00313045453F}" type="slidenum">
              <a:rPr lang="en-US" altLang="en-US" sz="1200">
                <a:latin typeface="Tahoma" panose="020B0604030504040204" pitchFamily="34" charset="0"/>
              </a:rPr>
              <a:pPr>
                <a:lnSpc>
                  <a:spcPct val="100000"/>
                </a:lnSpc>
                <a:spcBef>
                  <a:spcPct val="0"/>
                </a:spcBef>
                <a:buClrTx/>
                <a:buSzTx/>
                <a:buFontTx/>
                <a:buNone/>
              </a:pPr>
              <a:t>94</a:t>
            </a:fld>
            <a:endParaRPr lang="en-US" altLang="en-US" sz="1200">
              <a:latin typeface="Tahoma" panose="020B0604030504040204" pitchFamily="34" charset="0"/>
            </a:endParaRPr>
          </a:p>
        </p:txBody>
      </p:sp>
      <p:pic>
        <p:nvPicPr>
          <p:cNvPr id="81924" name="Picture 63" descr="underline_base">
            <a:extLst>
              <a:ext uri="{FF2B5EF4-FFF2-40B4-BE49-F238E27FC236}">
                <a16:creationId xmlns:a16="http://schemas.microsoft.com/office/drawing/2014/main" id="{9B1E068C-3CCD-4BC1-B1B4-B6B545D64A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6" y="847078"/>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8" name="Rectangle 62">
            <a:extLst>
              <a:ext uri="{FF2B5EF4-FFF2-40B4-BE49-F238E27FC236}">
                <a16:creationId xmlns:a16="http://schemas.microsoft.com/office/drawing/2014/main" id="{4195AAB8-559F-4D5A-8EFE-FCBF8995FC2B}"/>
              </a:ext>
            </a:extLst>
          </p:cNvPr>
          <p:cNvSpPr>
            <a:spLocks noGrp="1" noChangeArrowheads="1"/>
          </p:cNvSpPr>
          <p:nvPr>
            <p:ph type="title"/>
          </p:nvPr>
        </p:nvSpPr>
        <p:spPr>
          <a:xfrm>
            <a:off x="536961" y="197644"/>
            <a:ext cx="7772400" cy="727075"/>
          </a:xfrm>
        </p:spPr>
        <p:txBody>
          <a:bodyPr/>
          <a:lstStyle/>
          <a:p>
            <a:pPr>
              <a:defRPr/>
            </a:pPr>
            <a:r>
              <a:rPr lang="en-US" dirty="0">
                <a:ea typeface="ＭＳ Ｐゴシック" charset="0"/>
                <a:cs typeface="+mj-cs"/>
              </a:rPr>
              <a:t>TCP: closing a connection</a:t>
            </a:r>
          </a:p>
        </p:txBody>
      </p:sp>
      <p:pic>
        <p:nvPicPr>
          <p:cNvPr id="95" name="Picture 2">
            <a:extLst>
              <a:ext uri="{FF2B5EF4-FFF2-40B4-BE49-F238E27FC236}">
                <a16:creationId xmlns:a16="http://schemas.microsoft.com/office/drawing/2014/main" id="{4A4B1ABC-F439-4B18-B814-02C1F1EFE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325" y="1055889"/>
            <a:ext cx="4711592" cy="335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
            <a:extLst>
              <a:ext uri="{FF2B5EF4-FFF2-40B4-BE49-F238E27FC236}">
                <a16:creationId xmlns:a16="http://schemas.microsoft.com/office/drawing/2014/main" id="{633E1E34-9199-45B6-889B-EF58FAB3E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0540" y="2219418"/>
            <a:ext cx="4311871" cy="329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96">
            <a:extLst>
              <a:ext uri="{FF2B5EF4-FFF2-40B4-BE49-F238E27FC236}">
                <a16:creationId xmlns:a16="http://schemas.microsoft.com/office/drawing/2014/main" id="{A6D5C53A-7D79-495E-84BF-3AF41188709E}"/>
              </a:ext>
            </a:extLst>
          </p:cNvPr>
          <p:cNvSpPr txBox="1">
            <a:spLocks noChangeArrowheads="1"/>
          </p:cNvSpPr>
          <p:nvPr/>
        </p:nvSpPr>
        <p:spPr bwMode="auto">
          <a:xfrm>
            <a:off x="1396137" y="4475936"/>
            <a:ext cx="4294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dirty="0">
                <a:latin typeface="Tahoma" panose="020B0604030504040204" pitchFamily="34" charset="0"/>
              </a:rPr>
              <a:t>Fig: A typical sequence of TCP states visited </a:t>
            </a:r>
          </a:p>
          <a:p>
            <a:pPr>
              <a:lnSpc>
                <a:spcPct val="100000"/>
              </a:lnSpc>
              <a:spcBef>
                <a:spcPct val="0"/>
              </a:spcBef>
              <a:buClrTx/>
              <a:buSzTx/>
              <a:buFontTx/>
              <a:buNone/>
            </a:pPr>
            <a:r>
              <a:rPr lang="en-US" altLang="en-US" sz="1600" dirty="0">
                <a:latin typeface="Tahoma" panose="020B0604030504040204" pitchFamily="34" charset="0"/>
              </a:rPr>
              <a:t>              by a client TCP</a:t>
            </a:r>
          </a:p>
        </p:txBody>
      </p:sp>
      <p:sp>
        <p:nvSpPr>
          <p:cNvPr id="98" name="TextBox 97">
            <a:extLst>
              <a:ext uri="{FF2B5EF4-FFF2-40B4-BE49-F238E27FC236}">
                <a16:creationId xmlns:a16="http://schemas.microsoft.com/office/drawing/2014/main" id="{CE2A81F7-8046-4343-8652-A865255B1ABE}"/>
              </a:ext>
            </a:extLst>
          </p:cNvPr>
          <p:cNvSpPr txBox="1">
            <a:spLocks noChangeArrowheads="1"/>
          </p:cNvSpPr>
          <p:nvPr/>
        </p:nvSpPr>
        <p:spPr bwMode="auto">
          <a:xfrm>
            <a:off x="6711520" y="5644705"/>
            <a:ext cx="458497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en-US" sz="1600" dirty="0">
                <a:latin typeface="Tahoma" panose="020B0604030504040204" pitchFamily="34" charset="0"/>
              </a:rPr>
              <a:t>Fig: A typical sequence of TCP states visited </a:t>
            </a:r>
          </a:p>
          <a:p>
            <a:pPr>
              <a:lnSpc>
                <a:spcPct val="100000"/>
              </a:lnSpc>
              <a:spcBef>
                <a:spcPct val="0"/>
              </a:spcBef>
              <a:buClrTx/>
              <a:buSzTx/>
              <a:buFontTx/>
              <a:buNone/>
            </a:pPr>
            <a:r>
              <a:rPr lang="en-US" altLang="en-US" sz="1600" dirty="0">
                <a:latin typeface="Tahoma" panose="020B0604030504040204" pitchFamily="34" charset="0"/>
              </a:rPr>
              <a:t>                   by a server TCP</a:t>
            </a:r>
          </a:p>
        </p:txBody>
      </p:sp>
    </p:spTree>
    <p:extLst>
      <p:ext uri="{BB962C8B-B14F-4D97-AF65-F5344CB8AC3E}">
        <p14:creationId xmlns:p14="http://schemas.microsoft.com/office/powerpoint/2010/main" val="269464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blinds(horizontal)">
                                      <p:cBhvr>
                                        <p:cTn id="1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strike="sngStrike" dirty="0">
                <a:solidFill>
                  <a:schemeClr val="bg1">
                    <a:lumMod val="75000"/>
                  </a:schemeClr>
                </a:solidFill>
              </a:rPr>
              <a:t>Principles of congestion control</a:t>
            </a:r>
          </a:p>
          <a:p>
            <a:pPr marL="403225" indent="-285750">
              <a:spcBef>
                <a:spcPts val="800"/>
              </a:spcBef>
            </a:pPr>
            <a:r>
              <a:rPr lang="en-US" sz="3200" dirty="0"/>
              <a:t>TCP congestion control</a:t>
            </a:r>
          </a:p>
          <a:p>
            <a:pPr marL="403225" indent="-285750">
              <a:spcBef>
                <a:spcPts val="800"/>
              </a:spcBef>
            </a:pPr>
            <a:r>
              <a:rPr lang="en-US" sz="3200" dirty="0">
                <a:solidFill>
                  <a:schemeClr val="bg1">
                    <a:lumMod val="75000"/>
                  </a:schemeClr>
                </a:solidFill>
              </a:rPr>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7ED4EED6-AA2C-5A44-91DA-4CFB7A4AA241}"/>
              </a:ext>
            </a:extLst>
          </p:cNvPr>
          <p:cNvSpPr>
            <a:spLocks noGrp="1"/>
          </p:cNvSpPr>
          <p:nvPr>
            <p:ph type="sldNum" sz="quarter" idx="4"/>
          </p:nvPr>
        </p:nvSpPr>
        <p:spPr/>
        <p:txBody>
          <a:bodyPr/>
          <a:lstStyle/>
          <a:p>
            <a:r>
              <a:rPr lang="en-US" dirty="0"/>
              <a:t>Transport Layer: 3-</a:t>
            </a:r>
            <a:fld id="{C4204591-24BD-A542-B9D5-F8D8A88D2FEE}" type="slidenum">
              <a:rPr lang="en-US" smtClean="0"/>
              <a:pPr/>
              <a:t>95</a:t>
            </a:fld>
            <a:endParaRPr lang="en-US" dirty="0"/>
          </a:p>
        </p:txBody>
      </p:sp>
      <p:pic>
        <p:nvPicPr>
          <p:cNvPr id="6" name="Picture 5">
            <a:extLst>
              <a:ext uri="{FF2B5EF4-FFF2-40B4-BE49-F238E27FC236}">
                <a16:creationId xmlns:a16="http://schemas.microsoft.com/office/drawing/2014/main" id="{853F12A5-E6F0-8F46-A507-3CB3CDD11A7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3524287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168400"/>
            <a:ext cx="10274300"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688708" y="4380805"/>
            <a:ext cx="2769156" cy="1508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sawtooth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probing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65200" y="2146300"/>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charset="0"/>
                  <a:ea typeface="ＭＳ Ｐゴシック" charset="0"/>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 maximum segment size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ncrease</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07100" y="2197100"/>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ecrease</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96</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361440"/>
            <a:ext cx="9847580" cy="1767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detail:  sending rate is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in half on loss detected by triple duplicate ACK (TCP Reno)</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to 1 MSS (maximum segment size) when loss detected by timeout (TCP Tahoe)</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861060" y="3362960"/>
            <a:ext cx="9847580" cy="1767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AIMD – a distributed, asynchronous algorithm – has been shown to:</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optimize congested flow rates network wide!</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have desirable stability properties</a:t>
            </a: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97</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1116489" y="4838128"/>
            <a:ext cx="10034111" cy="1695450"/>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sender limits transmission:</a:t>
              </a:r>
            </a:p>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 </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is dynamically adjusted in response to observed network congestion (implementing TCP congestion control)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888123" cy="397144"/>
              <a:chOff x="5614194" y="4809655"/>
              <a:chExt cx="4888123" cy="397144"/>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381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LastByteSent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LastByteAcked</a:t>
                </a: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416467" y="4809655"/>
                <a:ext cx="1085850" cy="366713"/>
                <a:chOff x="7709188" y="4768381"/>
                <a:chExt cx="1085850" cy="366713"/>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709188" y="4789019"/>
                  <a:ext cx="350837" cy="336550"/>
                  <a:chOff x="2059" y="2097"/>
                  <a:chExt cx="221" cy="212"/>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59" y="2097"/>
                    <a:ext cx="22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Tahoma" charset="0"/>
                        <a:ea typeface="ＭＳ Ｐゴシック" charset="0"/>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64788" y="4768381"/>
                  <a:ext cx="730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cwnd</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1314221" y="2927773"/>
            <a:ext cx="4503412" cy="1075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1289051" y="2849038"/>
            <a:ext cx="1267801" cy="861704"/>
            <a:chOff x="1289051" y="2849038"/>
            <a:chExt cx="1267801" cy="861704"/>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986168" cy="59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panose="020F0502020204030204"/>
                  <a:ea typeface="ＭＳ Ｐゴシック" charset="0"/>
                  <a:cs typeface="+mn-cs"/>
                </a:rPr>
                <a:t>ACKed</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3824084" y="2948877"/>
            <a:ext cx="1759290" cy="1283237"/>
            <a:chOff x="3824084" y="2948877"/>
            <a:chExt cx="1759290" cy="1283237"/>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41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1289051" y="1292332"/>
            <a:ext cx="4641849" cy="1497173"/>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20882" y="1648799"/>
              <a:ext cx="805454" cy="3437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ＭＳ Ｐゴシック" charset="0"/>
                  <a:cs typeface="+mn-cs"/>
                </a:rPr>
                <a:t>cwnd</a:t>
              </a:r>
              <a:endParaRPr kumimoji="0" lang="en-US" sz="1400" b="1" i="1"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20754" cy="369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3908860" y="2875555"/>
            <a:ext cx="700041"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4204169" y="2959619"/>
            <a:ext cx="1759165" cy="950582"/>
            <a:chOff x="4204169" y="2959619"/>
            <a:chExt cx="1759165" cy="950582"/>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5909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7180262" y="1455737"/>
            <a:ext cx="4592627" cy="2538364"/>
            <a:chOff x="7180262" y="1455737"/>
            <a:chExt cx="4592627" cy="2538364"/>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sending behavior: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send </a:t>
              </a:r>
              <a:r>
                <a:rPr kumimoji="0" lang="en-US" sz="28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3131" y="3110983"/>
              <a:ext cx="3751561" cy="883118"/>
              <a:chOff x="6839655" y="3035314"/>
              <a:chExt cx="3751561" cy="883118"/>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69571" y="3107218"/>
                <a:ext cx="3634909" cy="811214"/>
                <a:chOff x="6694950" y="3614743"/>
                <a:chExt cx="3634909" cy="811214"/>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94950" y="3723809"/>
                  <a:ext cx="139063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3"/>
                  <a:ext cx="931863" cy="441325"/>
                  <a:chOff x="4214" y="2517"/>
                  <a:chExt cx="587" cy="278"/>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320082" y="3614743"/>
                  <a:ext cx="922336" cy="811214"/>
                  <a:chOff x="4335" y="2509"/>
                  <a:chExt cx="581" cy="511"/>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35" y="2509"/>
                    <a:ext cx="58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endParaRPr kumimoji="0" lang="en-US" sz="2400" b="0" i="0" u="none" strike="noStrike" kern="0" cap="none" spc="0" normalizeH="0" baseline="0" noProof="0" dirty="0">
                      <a:ln>
                        <a:noFill/>
                      </a:ln>
                      <a:solidFill>
                        <a:srgbClr val="000000"/>
                      </a:solidFill>
                      <a:effectLst/>
                      <a:uLnTx/>
                      <a:uFillTx/>
                      <a:latin typeface="Courier" pitchFamily="2" charset="0"/>
                      <a:ea typeface="ＭＳ Ｐゴシック" charset="0"/>
                      <a:cs typeface="+mn-cs"/>
                    </a:endParaRP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98" y="2729"/>
                    <a:ext cx="46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41713" y="3823464"/>
                  <a:ext cx="118814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2327097" y="2874002"/>
            <a:ext cx="1660913" cy="1379180"/>
            <a:chOff x="2327097" y="2874002"/>
            <a:chExt cx="1660913" cy="1379180"/>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402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sent,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mn-cs"/>
                </a:rPr>
                <a:t>bu</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 not-yet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mn-cs"/>
                </a:rPr>
                <a:t>ACKed</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98</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until first loss event: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MSS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double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every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99</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32076</TotalTime>
  <Words>12293</Words>
  <Application>Microsoft Office PowerPoint</Application>
  <PresentationFormat>Widescreen</PresentationFormat>
  <Paragraphs>2337</Paragraphs>
  <Slides>107</Slides>
  <Notes>97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5" baseType="lpstr">
      <vt:lpstr>MS PGothic</vt:lpstr>
      <vt:lpstr>MS PGothic</vt:lpstr>
      <vt:lpstr>Yu Gothic</vt:lpstr>
      <vt:lpstr>Arial</vt:lpstr>
      <vt:lpstr>Arial Narrow</vt:lpstr>
      <vt:lpstr>Calibri</vt:lpstr>
      <vt:lpstr>Calibri Light</vt:lpstr>
      <vt:lpstr>Comic Sans MS</vt:lpstr>
      <vt:lpstr>Courier</vt:lpstr>
      <vt:lpstr>Courier New</vt:lpstr>
      <vt:lpstr>Courier Std</vt:lpstr>
      <vt:lpstr>Gill Sans MT</vt:lpstr>
      <vt:lpstr>Symbol</vt:lpstr>
      <vt:lpstr>Tahoma</vt:lpstr>
      <vt:lpstr>Times New Roman</vt:lpstr>
      <vt:lpstr>Wingdings</vt:lpstr>
      <vt:lpstr>Office Theme</vt:lpstr>
      <vt:lpstr>Picture</vt:lpstr>
      <vt:lpstr>PowerPoint Presentation</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Why Multiplexing &amp; demultiplexing……</vt:lpstr>
      <vt:lpstr>PowerPoint Presentation</vt:lpstr>
      <vt:lpstr>PowerPoint Presentation</vt:lpstr>
      <vt:lpstr>PowerPoint Presentation</vt:lpstr>
      <vt:lpstr>PowerPoint Presentation</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segment header</vt:lpstr>
      <vt:lpstr>UDP checksum</vt:lpstr>
      <vt:lpstr>UDP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(EXTRA for interest)  rdt2.1: sender, handling garbled ACK/NAKs</vt:lpstr>
      <vt:lpstr>(EXTRA for interest)  rdt2.1: receiver, handling garbled ACK/NAKs</vt:lpstr>
      <vt:lpstr>rdt2.1: discussion</vt:lpstr>
      <vt:lpstr>rdt2.2: a NAK-free protocol</vt:lpstr>
      <vt:lpstr>(EXTRA for interest) rdt2.2: sender, receiver fragments</vt:lpstr>
      <vt:lpstr>rdt3.0: channels with errors and loss</vt:lpstr>
      <vt:lpstr>rdt3.0: channels with errors and loss</vt:lpstr>
      <vt:lpstr>(EXTRA for interest)  rdt3.0 sender</vt:lpstr>
      <vt:lpstr>(EXTRA for interest)  rdt3.0 sender</vt:lpstr>
      <vt:lpstr>rdt3.0 in action</vt:lpstr>
      <vt:lpstr>rdt3.0 in action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in action</vt:lpstr>
      <vt:lpstr>Selective repeat: dilemma</vt:lpstr>
      <vt:lpstr>Chapter 3: roadmap</vt:lpstr>
      <vt:lpstr>TCP: overview  RFCs: 793,1122, 2018, 5681, 7323</vt:lpstr>
      <vt:lpstr>TCP Seq numbers and Acks</vt:lpstr>
      <vt:lpstr>TCP segment structure</vt:lpstr>
      <vt:lpstr>TCP sequence numbers, ACKs</vt:lpstr>
      <vt:lpstr>TCP sequence numbers, ACKs (Some Scenarios)</vt:lpstr>
      <vt:lpstr>TCP sequence numbers, ACKs</vt:lpstr>
      <vt:lpstr>TCP round trip time, timeout</vt:lpstr>
      <vt:lpstr>TCP round trip time, timeout</vt:lpstr>
      <vt:lpstr>TCP round trip time, timeout</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TCP 3-way handshake</vt:lpstr>
      <vt:lpstr>A human 3-way handshake protocol</vt:lpstr>
      <vt:lpstr>TCP 3-way handshake: FSM</vt:lpstr>
      <vt:lpstr>Closing a TCP connection</vt:lpstr>
      <vt:lpstr>TCP: closing a connection</vt:lpstr>
      <vt:lpstr>TCP: closing a connection</vt:lpstr>
      <vt:lpstr>Chapter 3: roadmap</vt:lpstr>
      <vt:lpstr>TCP congestion control: AIMD</vt:lpstr>
      <vt:lpstr>TCP AIMD: more</vt:lpstr>
      <vt:lpstr>TCP congestion control: details</vt:lpstr>
      <vt:lpstr>TCP Slow Start </vt:lpstr>
      <vt:lpstr>TCP Slow Start</vt:lpstr>
      <vt:lpstr>TCP: Congestion Avoidance (CA) </vt:lpstr>
      <vt:lpstr>TCP: from slow start to congestion avoidance</vt:lpstr>
      <vt:lpstr>Summary: TCP congestion control</vt:lpstr>
      <vt:lpstr>Summary: TCP congestion control</vt:lpstr>
      <vt:lpstr>Summary: TCP Congestion Control</vt:lpstr>
      <vt:lpstr>Summary: TCP Congestion Control</vt:lpstr>
      <vt:lpstr>Chapter 3: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User</cp:lastModifiedBy>
  <cp:revision>418</cp:revision>
  <dcterms:created xsi:type="dcterms:W3CDTF">2020-01-18T07:24:59Z</dcterms:created>
  <dcterms:modified xsi:type="dcterms:W3CDTF">2022-12-14T18:05:18Z</dcterms:modified>
</cp:coreProperties>
</file>